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44"/>
  </p:notesMasterIdLst>
  <p:sldIdLst>
    <p:sldId id="265" r:id="rId2"/>
    <p:sldId id="294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333" r:id="rId18"/>
    <p:sldId id="334" r:id="rId19"/>
    <p:sldId id="335" r:id="rId20"/>
    <p:sldId id="336" r:id="rId21"/>
    <p:sldId id="337" r:id="rId22"/>
    <p:sldId id="338" r:id="rId23"/>
    <p:sldId id="339" r:id="rId24"/>
    <p:sldId id="340" r:id="rId25"/>
    <p:sldId id="341" r:id="rId26"/>
    <p:sldId id="342" r:id="rId27"/>
    <p:sldId id="343" r:id="rId28"/>
    <p:sldId id="344" r:id="rId29"/>
    <p:sldId id="345" r:id="rId30"/>
    <p:sldId id="346" r:id="rId31"/>
    <p:sldId id="347" r:id="rId32"/>
    <p:sldId id="348" r:id="rId33"/>
    <p:sldId id="349" r:id="rId34"/>
    <p:sldId id="350" r:id="rId35"/>
    <p:sldId id="351" r:id="rId36"/>
    <p:sldId id="352" r:id="rId37"/>
    <p:sldId id="353" r:id="rId38"/>
    <p:sldId id="354" r:id="rId39"/>
    <p:sldId id="355" r:id="rId40"/>
    <p:sldId id="356" r:id="rId41"/>
    <p:sldId id="357" r:id="rId42"/>
    <p:sldId id="317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624" autoAdjust="0"/>
  </p:normalViewPr>
  <p:slideViewPr>
    <p:cSldViewPr>
      <p:cViewPr varScale="1">
        <p:scale>
          <a:sx n="71" d="100"/>
          <a:sy n="71" d="100"/>
        </p:scale>
        <p:origin x="143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227BA-F408-4BC4-B5E6-20B342C3F915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F62920-1C9B-43CC-8A35-2429A8E11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53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emf"/><Relationship Id="rId4" Type="http://schemas.openxmlformats.org/officeDocument/2006/relationships/package" Target="../embeddings/____________Microsoft_PowerPoint.pptx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988840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kk-KZ" b="1" dirty="0" smtClean="0"/>
              <a:t>Транспортное планирование городов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Тема </a:t>
            </a:r>
            <a:r>
              <a:rPr lang="ru-RU" sz="4800" dirty="0"/>
              <a:t>8</a:t>
            </a:r>
            <a:r>
              <a:rPr lang="ru-RU" sz="4800" dirty="0" smtClean="0"/>
              <a:t>. </a:t>
            </a:r>
            <a:r>
              <a:rPr lang="ru-RU" sz="4800" dirty="0"/>
              <a:t>Лекция </a:t>
            </a:r>
            <a:r>
              <a:rPr lang="ru-RU" sz="4800" dirty="0"/>
              <a:t>8</a:t>
            </a:r>
            <a:r>
              <a:rPr lang="ru-RU" sz="4800" dirty="0" smtClean="0"/>
              <a:t> 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dirty="0"/>
              <a:t>Размещение пешеходных переходов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75656" y="188640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836712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15616" y="980728"/>
            <a:ext cx="756084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x-none" b="1" i="1" smtClean="0"/>
              <a:t> </a:t>
            </a:r>
            <a:r>
              <a:rPr lang="ru-RU" dirty="0" smtClean="0"/>
              <a:t>В населённых пунктах (городах и городских поселениях, посёлках, сельских населённых пунктах) следует разрабатывать системы пешеходных связей и создавать на улично-дорожной сети пространства для пребывания немоторизованных пользователей (пешеходных зон, улиц, площадей, связанных между собой пешеходными связями и др.).</a:t>
            </a:r>
          </a:p>
          <a:p>
            <a:pPr algn="just"/>
            <a:r>
              <a:rPr lang="ru-RU" dirty="0" smtClean="0"/>
              <a:t>	Пешеходные пути должны представлять единую систему пешеходных переходов и тротуаров вдоль улиц и пешеходных дорожек на прилегающих территориях. Выходы из зданий, парков, других мест притяжения посетителей должны быть ориентированы на пешеходные переходы и стимулировать пешеходов пользоваться установленными местами пересечения проезжей части улиц.</a:t>
            </a:r>
          </a:p>
          <a:p>
            <a:pPr algn="just"/>
            <a:r>
              <a:rPr lang="ru-RU" dirty="0" smtClean="0"/>
              <a:t>	Система пешеходных пространств и коммуникаций должна обеспечивать непрерывность, беспрепятственность, безопасность и комфорт передвижений пешеходов, включая </a:t>
            </a:r>
            <a:r>
              <a:rPr lang="ru-RU" dirty="0" err="1" smtClean="0"/>
              <a:t>маломобильные</a:t>
            </a:r>
            <a:r>
              <a:rPr lang="ru-RU" dirty="0" smtClean="0"/>
              <a:t> группы населения – по кратчайшим расстояниям.</a:t>
            </a:r>
          </a:p>
          <a:p>
            <a:pPr algn="just"/>
            <a:r>
              <a:rPr lang="ru-RU" dirty="0" smtClean="0"/>
              <a:t>	Расстояние комфортной пешеходной доступности объектов притяжения составляет 400 м, предельной – 800 м. 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307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75656" y="188640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836712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15616" y="980728"/>
            <a:ext cx="756084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x-none" b="1" i="1" smtClean="0"/>
              <a:t> </a:t>
            </a:r>
            <a:r>
              <a:rPr lang="ru-RU" dirty="0" smtClean="0"/>
              <a:t>Для обеспечения свободы передвижения пешеходов должны учитываться следующие требования:</a:t>
            </a:r>
          </a:p>
          <a:p>
            <a:pPr algn="just"/>
            <a:r>
              <a:rPr lang="ru-RU" dirty="0" smtClean="0"/>
              <a:t>- на поверхностях для пешеходного движения не должны находиться какие-либо препятствия, пути для движения пешеходов не должны резко изменять свое направления, их покрытие следует делать </a:t>
            </a:r>
            <a:r>
              <a:rPr lang="ru-RU" dirty="0" err="1" smtClean="0"/>
              <a:t>контстрастным</a:t>
            </a:r>
            <a:r>
              <a:rPr lang="ru-RU" dirty="0" smtClean="0"/>
              <a:t> по отношению к другим поверхностям в целях лучшего распознавания;</a:t>
            </a:r>
          </a:p>
          <a:p>
            <a:pPr algn="just"/>
            <a:r>
              <a:rPr lang="ru-RU" dirty="0" smtClean="0"/>
              <a:t>- уклоны (в том числе косые уклоны на подъездах) должны быть невелики;</a:t>
            </a:r>
          </a:p>
          <a:p>
            <a:pPr algn="just"/>
            <a:r>
              <a:rPr lang="ru-RU" dirty="0" smtClean="0"/>
              <a:t>- пешеходные пути следует оборудовать бортовым камнем, мощением кромок, ограничивающими полосами;</a:t>
            </a:r>
          </a:p>
          <a:p>
            <a:pPr algn="just"/>
            <a:r>
              <a:rPr lang="ru-RU" dirty="0" smtClean="0"/>
              <a:t>- необходимо предусматривать устройство ориентирующих полос и привлекающих внимание зон в качестве направляющих и предупреждающих элементов на важных участках уличного пространства (пешеходные переходы, остановки, места для отдыха, стоянки для велосипедов и др.);</a:t>
            </a:r>
          </a:p>
          <a:p>
            <a:pPr algn="just"/>
            <a:r>
              <a:rPr lang="ru-RU" dirty="0" smtClean="0"/>
              <a:t>- следует размещать через определенные расстояния скамейки для отдыха.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139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75656" y="188640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836712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15616" y="980728"/>
            <a:ext cx="756084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x-none" b="1" i="1" smtClean="0"/>
              <a:t> Классификация пешеходного движения в городах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dirty="0" smtClean="0"/>
              <a:t>	</a:t>
            </a:r>
            <a:r>
              <a:rPr lang="x-none" smtClean="0"/>
              <a:t> </a:t>
            </a:r>
            <a:endParaRPr lang="ru-RU" dirty="0" smtClean="0"/>
          </a:p>
          <a:p>
            <a:pPr algn="just"/>
            <a:r>
              <a:rPr lang="ru-RU" dirty="0" smtClean="0"/>
              <a:t>	</a:t>
            </a:r>
            <a:r>
              <a:rPr lang="x-none" smtClean="0"/>
              <a:t>Пешеходные потоки на улицах являются неотъемлемой частью улицы, а тротуары, по которым осуществляется движение пешеходных потоков, являются непременным элементом поперечного профиля улиц.</a:t>
            </a:r>
            <a:endParaRPr lang="ru-RU" dirty="0" smtClean="0"/>
          </a:p>
          <a:p>
            <a:pPr algn="just"/>
            <a:r>
              <a:rPr lang="ru-RU" dirty="0" smtClean="0"/>
              <a:t>	</a:t>
            </a:r>
            <a:r>
              <a:rPr lang="x-none" smtClean="0"/>
              <a:t>Пешеходные потоки неравномерны в разные часы суток. Пики пешеходного движения наблюдаются в утренние и вечерние часы возле промышленных предприятий, крупных учреждений и учебных заведений.</a:t>
            </a:r>
            <a:endParaRPr lang="ru-RU" dirty="0" smtClean="0"/>
          </a:p>
          <a:p>
            <a:pPr algn="just"/>
            <a:r>
              <a:rPr lang="ru-RU" dirty="0" smtClean="0"/>
              <a:t>	</a:t>
            </a:r>
            <a:r>
              <a:rPr lang="x-none" smtClean="0"/>
              <a:t>Различают следующие типы потоков пешеходов: </a:t>
            </a:r>
            <a:endParaRPr lang="ru-RU" dirty="0" smtClean="0"/>
          </a:p>
          <a:p>
            <a:pPr algn="just"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x-none" smtClean="0"/>
              <a:t>неорганизованное свободное; </a:t>
            </a:r>
            <a:endParaRPr lang="ru-RU" dirty="0" smtClean="0"/>
          </a:p>
          <a:p>
            <a:pPr algn="just"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x-none" smtClean="0"/>
              <a:t>поточное стесненное в нормальных условиях кратковременное; </a:t>
            </a:r>
            <a:endParaRPr lang="ru-RU" dirty="0" smtClean="0"/>
          </a:p>
          <a:p>
            <a:pPr algn="just"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x-none" smtClean="0"/>
              <a:t>поточное в аварийных ситуациях.</a:t>
            </a:r>
            <a:endParaRPr lang="ru-RU" dirty="0" smtClean="0"/>
          </a:p>
          <a:p>
            <a:pPr algn="just"/>
            <a:r>
              <a:rPr lang="ru-RU" dirty="0" smtClean="0"/>
              <a:t>	</a:t>
            </a:r>
            <a:r>
              <a:rPr lang="x-none" smtClean="0"/>
              <a:t>В зависимости от градостроительной ситуации выбирается тип движения пешеходов. Например: для жилой зоны – тип 1, для административных зданий, наземных пешеходных переходов – тип 2, для культурных и спортивных  сооружений – тип 3.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997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75656" y="188640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836712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59632" y="980728"/>
            <a:ext cx="7416824" cy="543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 smtClean="0"/>
              <a:t>	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</a:rPr>
              <a:t>Основные параметры, характеризующие пешеходное движение</a:t>
            </a:r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sz="1500" dirty="0" smtClean="0"/>
              <a:t>	Основными </a:t>
            </a:r>
            <a:r>
              <a:rPr lang="ru-RU" sz="1500" dirty="0"/>
              <a:t>показателями, характеризующими движение пешеходных потоков, являются средняя скорость, плотность, интенсивность.</a:t>
            </a:r>
          </a:p>
          <a:p>
            <a:pPr algn="just"/>
            <a:r>
              <a:rPr lang="ru-RU" sz="1500" dirty="0" smtClean="0"/>
              <a:t>	В </a:t>
            </a:r>
            <a:r>
              <a:rPr lang="ru-RU" sz="1500" dirty="0"/>
              <a:t>расчетах средняя скорость пешехода принимается: для движения по тротуару - 1,25 м/с, по внеуличному пешеходному переходу - 1,3 м/с и по наземному пешеходному переходу - 1,4 м/с.</a:t>
            </a:r>
          </a:p>
          <a:p>
            <a:pPr algn="just"/>
            <a:r>
              <a:rPr lang="ru-RU" sz="1500" dirty="0" smtClean="0"/>
              <a:t>Под </a:t>
            </a:r>
            <a:r>
              <a:rPr lang="ru-RU" sz="1500" dirty="0"/>
              <a:t>плотностью пешеходного движения (D) следует понимать количество людей (Q), приходящихся на единицу площади (F) пешеходного </a:t>
            </a:r>
            <a:r>
              <a:rPr lang="ru-RU" sz="1500" dirty="0" smtClean="0"/>
              <a:t>пути.</a:t>
            </a:r>
          </a:p>
          <a:p>
            <a:pPr algn="just"/>
            <a:endParaRPr lang="ru-RU" sz="1500" dirty="0"/>
          </a:p>
          <a:p>
            <a:pPr algn="just"/>
            <a:endParaRPr lang="ru-RU" sz="1500" dirty="0" smtClean="0"/>
          </a:p>
          <a:p>
            <a:pPr algn="just"/>
            <a:endParaRPr lang="ru-RU" sz="1500" dirty="0" smtClean="0"/>
          </a:p>
          <a:p>
            <a:pPr algn="just"/>
            <a:r>
              <a:rPr lang="ru-RU" sz="1500" dirty="0" smtClean="0"/>
              <a:t>	Под </a:t>
            </a:r>
            <a:r>
              <a:rPr lang="ru-RU" sz="1500" dirty="0"/>
              <a:t>пешеходным путем подразумевается тротуар, пешеходная дорожка, подземный или наземный пешеходный переход.</a:t>
            </a:r>
          </a:p>
          <a:p>
            <a:pPr algn="just"/>
            <a:r>
              <a:rPr lang="ru-RU" sz="1500" dirty="0" smtClean="0"/>
              <a:t>	Общая </a:t>
            </a:r>
            <a:r>
              <a:rPr lang="ru-RU" sz="1500" dirty="0"/>
              <a:t>загрузка пешеходного пути характеризуется интенсивностью пешеходного движения (N), которая определяется числом пешеходов, проходящих через поперечное сечение пешеходного пути в единицу времени (за один час</a:t>
            </a:r>
            <a:r>
              <a:rPr lang="ru-RU" sz="1500" dirty="0" smtClean="0"/>
              <a:t>):</a:t>
            </a:r>
          </a:p>
          <a:p>
            <a:pPr algn="just"/>
            <a:endParaRPr lang="ru-RU" sz="1500" dirty="0"/>
          </a:p>
          <a:p>
            <a:pPr algn="just"/>
            <a:endParaRPr lang="ru-RU" sz="1500" dirty="0" smtClean="0"/>
          </a:p>
          <a:p>
            <a:pPr algn="just"/>
            <a:r>
              <a:rPr lang="ru-RU" sz="1500" dirty="0" smtClean="0"/>
              <a:t>где     Q </a:t>
            </a:r>
            <a:r>
              <a:rPr lang="ru-RU" sz="1500" dirty="0"/>
              <a:t>- количество людей, прошедших через поперечное сечение пешеходного пути за время обследования, чел.;</a:t>
            </a:r>
          </a:p>
          <a:p>
            <a:pPr algn="just"/>
            <a:r>
              <a:rPr lang="ru-RU" sz="1500" dirty="0" smtClean="0"/>
              <a:t>                    t </a:t>
            </a:r>
            <a:r>
              <a:rPr lang="ru-RU" sz="1500" dirty="0"/>
              <a:t>- продолжительность обследования, ч</a:t>
            </a:r>
            <a:r>
              <a:rPr lang="ru-RU" sz="1500" dirty="0" smtClean="0"/>
              <a:t>.</a:t>
            </a:r>
            <a:endParaRPr lang="ru-RU" sz="1500" dirty="0"/>
          </a:p>
        </p:txBody>
      </p:sp>
      <p:pic>
        <p:nvPicPr>
          <p:cNvPr id="7" name="Рисунок 6" descr="http://www.infosait.ru/norma_doc/44/44958/x002.g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212976"/>
            <a:ext cx="1368152" cy="648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://www.infosait.ru/norma_doc/44/44958/x004.g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5071973"/>
            <a:ext cx="1718330" cy="7200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816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9080" y="26064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09" y="951234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99592" y="1100058"/>
            <a:ext cx="741682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	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</a:rPr>
              <a:t>Основные параметры, характеризующие пешеходное движение</a:t>
            </a:r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Коэффициент </a:t>
            </a:r>
            <a:r>
              <a:rPr lang="ru-RU" sz="1600" dirty="0"/>
              <a:t>суточной неравномерности движения определяется из следующего выражения</a:t>
            </a:r>
            <a:r>
              <a:rPr lang="ru-RU" sz="1600" dirty="0" smtClean="0"/>
              <a:t>:</a:t>
            </a:r>
          </a:p>
          <a:p>
            <a:pPr algn="just"/>
            <a:endParaRPr lang="ru-RU" sz="1600" dirty="0"/>
          </a:p>
          <a:p>
            <a:pPr algn="just"/>
            <a:endParaRPr lang="ru-RU" sz="1600" dirty="0" smtClean="0"/>
          </a:p>
          <a:p>
            <a:pPr algn="just"/>
            <a:endParaRPr lang="ru-RU" sz="1600" dirty="0"/>
          </a:p>
          <a:p>
            <a:pPr algn="just"/>
            <a:r>
              <a:rPr lang="ru-RU" sz="1600" dirty="0"/>
              <a:t>где </a:t>
            </a:r>
            <a:r>
              <a:rPr lang="ru-RU" sz="1600" dirty="0" err="1"/>
              <a:t>N</a:t>
            </a:r>
            <a:r>
              <a:rPr lang="ru-RU" sz="1600" baseline="-25000" dirty="0" err="1"/>
              <a:t>n</a:t>
            </a:r>
            <a:r>
              <a:rPr lang="ru-RU" sz="1600" dirty="0"/>
              <a:t> - интенсивность пешеходного движения в час пик, ;</a:t>
            </a:r>
          </a:p>
          <a:p>
            <a:pPr algn="just"/>
            <a:r>
              <a:rPr lang="ru-RU" sz="1600" dirty="0" err="1"/>
              <a:t>N</a:t>
            </a:r>
            <a:r>
              <a:rPr lang="ru-RU" sz="1600" baseline="-25000" dirty="0" err="1"/>
              <a:t>c</a:t>
            </a:r>
            <a:r>
              <a:rPr lang="ru-RU" sz="1600" dirty="0"/>
              <a:t> - среднесуточная интенсивность пешеходного движения, .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Коэффициент </a:t>
            </a:r>
            <a:r>
              <a:rPr lang="ru-RU" sz="1600" dirty="0"/>
              <a:t>часовой неравномерности движения определяется из следующего выражения</a:t>
            </a:r>
            <a:r>
              <a:rPr lang="ru-RU" sz="1600" dirty="0" smtClean="0"/>
              <a:t>:</a:t>
            </a:r>
          </a:p>
          <a:p>
            <a:pPr algn="just"/>
            <a:endParaRPr lang="ru-RU" sz="1600" dirty="0"/>
          </a:p>
          <a:p>
            <a:pPr algn="just"/>
            <a:endParaRPr lang="ru-RU" sz="1600" dirty="0" smtClean="0"/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где </a:t>
            </a:r>
            <a:r>
              <a:rPr lang="ru-RU" sz="1600" dirty="0"/>
              <a:t>N</a:t>
            </a:r>
            <a:r>
              <a:rPr lang="ru-RU" sz="1600" baseline="-25000" dirty="0"/>
              <a:t>15</a:t>
            </a:r>
            <a:r>
              <a:rPr lang="ru-RU" sz="1600" dirty="0"/>
              <a:t> - интенсивность движения за 15-минутный период часа пик, в течение которого наблюдается максимальная </a:t>
            </a:r>
            <a:r>
              <a:rPr lang="ru-RU" sz="1600" dirty="0" smtClean="0"/>
              <a:t>интенсивность;</a:t>
            </a:r>
            <a:endParaRPr lang="ru-RU" sz="1600" dirty="0"/>
          </a:p>
          <a:p>
            <a:pPr algn="just"/>
            <a:r>
              <a:rPr lang="ru-RU" sz="1600" dirty="0" err="1"/>
              <a:t>N</a:t>
            </a:r>
            <a:r>
              <a:rPr lang="ru-RU" sz="1600" baseline="-25000" dirty="0" err="1"/>
              <a:t>n</a:t>
            </a:r>
            <a:r>
              <a:rPr lang="ru-RU" sz="1600" dirty="0"/>
              <a:t> - интенсивность движения в час </a:t>
            </a:r>
            <a:r>
              <a:rPr lang="ru-RU" sz="1600" dirty="0" smtClean="0"/>
              <a:t>пик.</a:t>
            </a:r>
            <a:endParaRPr lang="ru-RU" sz="1600" dirty="0"/>
          </a:p>
        </p:txBody>
      </p:sp>
      <p:pic>
        <p:nvPicPr>
          <p:cNvPr id="10" name="Рисунок 9" descr="http://www.infosait.ru/norma_doc/44/44958/x008.g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806" y="2276872"/>
            <a:ext cx="1404919" cy="704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http://www.infosait.ru/norma_doc/44/44958/x013.g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806" y="4149080"/>
            <a:ext cx="1684677" cy="6480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867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9080" y="26064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09" y="951234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99592" y="1100058"/>
            <a:ext cx="741682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/>
              <a:t>	</a:t>
            </a:r>
            <a:r>
              <a:rPr lang="ru-RU" sz="1600" b="1" u="sng" dirty="0">
                <a:solidFill>
                  <a:schemeClr val="accent6">
                    <a:lumMod val="75000"/>
                  </a:schemeClr>
                </a:solidFill>
              </a:rPr>
              <a:t>Основные параметры, характеризующие пешеходные пути</a:t>
            </a:r>
            <a:endParaRPr lang="ru-RU" sz="16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1500" dirty="0"/>
              <a:t>Расчетная пропускная способность полосы пешеходного движения принимается в соответствии с назначением пешеходных путей согласно данным </a:t>
            </a:r>
            <a:r>
              <a:rPr lang="ru-RU" sz="1500" dirty="0" smtClean="0"/>
              <a:t>таблице:</a:t>
            </a:r>
            <a:endParaRPr lang="ru-RU" sz="15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1259632" y="2060848"/>
          <a:ext cx="7509520" cy="20249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373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21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Характеристика пешеходного пути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Пропускная способность одной полосы, чел./ч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8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Тротуары, расположенные вдоль красной линии при наличии в прилегающих зданиях магазинов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700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9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Тротуары, отделенные от зданий с магазинами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800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9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Тротуары в пределах зеленых насаждений улиц и дорог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1000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9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Пешеходные дороги (прогулочные)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600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9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Переходы через проезжую часть (в одном уровне)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1200</a:t>
                      </a:r>
                      <a:r>
                        <a:rPr lang="ru-RU" sz="1200" baseline="30000" dirty="0">
                          <a:effectLst/>
                        </a:rPr>
                        <a:t>I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899592" y="4005064"/>
            <a:ext cx="777686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/>
              <a:t>	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331640" y="4077072"/>
            <a:ext cx="741682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500" dirty="0" smtClean="0"/>
              <a:t>	</a:t>
            </a:r>
            <a:r>
              <a:rPr lang="ru-RU" sz="1500" dirty="0" smtClean="0">
                <a:ea typeface="Times New Roman" pitchFamily="18" charset="0"/>
                <a:cs typeface="Times New Roman" pitchFamily="18" charset="0"/>
              </a:rPr>
              <a:t>Для ориентировочных расчетов ширину обозначенного разметкой «зебра» наземного пешеходного перехода следует принимать равной ширине ходовой части тротуара, смежного с переходом, увеличенной в 1,6 раза. Этим расчетом можно пользоваться на 4-сторонних перекрестках с приблизительно равномерным распределением пешеходов по всем направлениям.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500" dirty="0" smtClean="0"/>
              <a:t>	При более сложной конфигурации перекрестка или значительной неравномерности движения пешеходов по направлениям, ширина перехода должна определяться из расчета 1 м на каждую тысячу пешеходов, пересекающих проезжую часть за час горения зеленого сигнала светофора.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500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61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9080" y="26064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09" y="951234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99592" y="1100058"/>
            <a:ext cx="74168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/>
              <a:t>	</a:t>
            </a:r>
            <a:r>
              <a:rPr lang="ru-RU" sz="1600" b="1" u="sng" dirty="0">
                <a:solidFill>
                  <a:schemeClr val="accent6">
                    <a:lumMod val="75000"/>
                  </a:schemeClr>
                </a:solidFill>
              </a:rPr>
              <a:t>Основные параметры, характеризующие пешеходные </a:t>
            </a:r>
            <a:r>
              <a:rPr lang="ru-RU" sz="1600" b="1" u="sng" dirty="0" smtClean="0">
                <a:solidFill>
                  <a:schemeClr val="accent6">
                    <a:lumMod val="75000"/>
                  </a:schemeClr>
                </a:solidFill>
              </a:rPr>
              <a:t>пути</a:t>
            </a:r>
            <a:endParaRPr lang="ru-RU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1628800"/>
            <a:ext cx="777686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 smtClean="0"/>
              <a:t>	</a:t>
            </a:r>
            <a:r>
              <a:rPr lang="ru-RU" sz="1600" dirty="0" smtClean="0"/>
              <a:t> Ширина тротуаров определяется с учетом категории и назначения улицы и дороги в зависимости от максимальных размеров пешеходного движения, а также размещения в пределах тротуаров опор, мачт, деревьев и т.п. по формуле: </a:t>
            </a:r>
          </a:p>
          <a:p>
            <a:pPr algn="just"/>
            <a:endParaRPr lang="ru-RU" sz="1600" dirty="0" smtClean="0"/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где N - интенсивность пешеходного движения, ;</a:t>
            </a:r>
          </a:p>
          <a:p>
            <a:pPr algn="just"/>
            <a:r>
              <a:rPr lang="ru-RU" sz="1600" dirty="0" err="1" smtClean="0"/>
              <a:t>p</a:t>
            </a:r>
            <a:r>
              <a:rPr lang="ru-RU" sz="1600" dirty="0" smtClean="0"/>
              <a:t> - расчетная пропускная способность полосы пешеходного движения, ;</a:t>
            </a:r>
          </a:p>
          <a:p>
            <a:pPr algn="just"/>
            <a:r>
              <a:rPr lang="ru-RU" sz="1600" dirty="0" err="1" smtClean="0"/>
              <a:t>b</a:t>
            </a:r>
            <a:r>
              <a:rPr lang="ru-RU" sz="1600" baseline="-25000" dirty="0" err="1" smtClean="0"/>
              <a:t>n</a:t>
            </a:r>
            <a:r>
              <a:rPr lang="ru-RU" sz="1600" dirty="0" smtClean="0"/>
              <a:t> - ширина полосы пешеходного движения (для пешеходных переходов и лестниц - 1 м, для прочих пешеходных путей - 0,75 м);</a:t>
            </a:r>
          </a:p>
          <a:p>
            <a:pPr algn="just"/>
            <a:r>
              <a:rPr lang="ru-RU" sz="1600" dirty="0" err="1" smtClean="0"/>
              <a:t>b</a:t>
            </a:r>
            <a:r>
              <a:rPr lang="ru-RU" sz="1600" baseline="-25000" dirty="0" err="1" smtClean="0"/>
              <a:t>δ</a:t>
            </a:r>
            <a:r>
              <a:rPr lang="ru-RU" sz="1600" dirty="0" err="1" smtClean="0"/>
              <a:t> </a:t>
            </a:r>
            <a:r>
              <a:rPr lang="ru-RU" sz="1600" dirty="0" smtClean="0"/>
              <a:t>- полоса безопасности, составляющая 0,6 м в сторону проезжей части или велодорожки и 0,3 м в сторону застройки (при наличии зеленых защитных насаждений не учитывается);</a:t>
            </a:r>
          </a:p>
          <a:p>
            <a:pPr algn="just"/>
            <a:r>
              <a:rPr lang="ru-RU" sz="1600" dirty="0" err="1" smtClean="0"/>
              <a:t>b</a:t>
            </a:r>
            <a:r>
              <a:rPr lang="ru-RU" sz="1600" baseline="-25000" dirty="0" smtClean="0"/>
              <a:t>∂</a:t>
            </a:r>
            <a:r>
              <a:rPr lang="ru-RU" sz="1600" dirty="0" smtClean="0"/>
              <a:t> - дополнительная полоса тротуара от 0,5 до 1,2 м при наличии в его пределах мачт освещения, опор контактной сети и т.п. </a:t>
            </a:r>
          </a:p>
          <a:p>
            <a:pPr algn="just"/>
            <a:r>
              <a:rPr lang="ru-RU" sz="1600" dirty="0" smtClean="0"/>
              <a:t>	Полученная по первому слагаемому формулы величина ходовой части ширины тротуара (без полосы безопасности и дополнительной полосы) должна быть округлена до ближайшего значения кратного (0,75 м).</a:t>
            </a:r>
          </a:p>
          <a:p>
            <a:pPr algn="just"/>
            <a:endParaRPr lang="ru-RU" sz="1600" dirty="0" smtClean="0"/>
          </a:p>
          <a:p>
            <a:pPr algn="just"/>
            <a:endParaRPr lang="ru-RU" sz="1600" dirty="0"/>
          </a:p>
        </p:txBody>
      </p:sp>
      <p:pic>
        <p:nvPicPr>
          <p:cNvPr id="9" name="Рисунок 8" descr="http://www.infosait.ru/norma_doc/44/44958/x017.g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564904"/>
            <a:ext cx="1800200" cy="5760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623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9080" y="26064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09" y="951234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99592" y="1100058"/>
            <a:ext cx="74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ru-RU" sz="1600" b="1" u="sng" dirty="0" smtClean="0">
                <a:solidFill>
                  <a:schemeClr val="accent6">
                    <a:lumMod val="75000"/>
                  </a:schemeClr>
                </a:solidFill>
              </a:rPr>
              <a:t> УСТРОЙСТВО ПЕШЕХОДНЫХ ПЕРЕХОДОВ</a:t>
            </a:r>
            <a:endParaRPr lang="ru-RU" sz="16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ru-RU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1556792"/>
            <a:ext cx="777686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 Пешеходным переходом называется специально обозначенный разметкой «зебра» или знаком 4.13 участок проезжей части или специальное инженерное сооружение (подземный переход или пешеходный мостик), предназначенные для движения пешеходов.</a:t>
            </a:r>
          </a:p>
          <a:p>
            <a:pPr algn="just"/>
            <a:endParaRPr lang="ru-RU" sz="1600" dirty="0" smtClean="0"/>
          </a:p>
          <a:p>
            <a:pPr algn="ctr"/>
            <a:r>
              <a:rPr lang="ru-RU" sz="1600" b="1" dirty="0" smtClean="0"/>
              <a:t>Типы пешеходных переходов</a:t>
            </a:r>
          </a:p>
          <a:p>
            <a:pPr algn="ctr"/>
            <a:endParaRPr lang="ru-RU" sz="1600" dirty="0" smtClean="0"/>
          </a:p>
          <a:p>
            <a:pPr algn="just"/>
            <a:r>
              <a:rPr lang="ru-RU" sz="1600" dirty="0" smtClean="0"/>
              <a:t>	В зависимости от категории улицы или дороги, интенсивности движения, ширины проезжей части и местонахождения пешеходных переходов последние устраивают в одном или разных уровнях с проезжей частью. Наземные переходы могут быть регулируемыми и нерегулируемыми.</a:t>
            </a:r>
          </a:p>
          <a:p>
            <a:pPr algn="just"/>
            <a:r>
              <a:rPr lang="ru-RU" sz="1600" dirty="0" smtClean="0"/>
              <a:t>	Пешеходные переходы следует устраивать на улицах и дорогах городов при интенсивности транспортного движения свыше 3000 авт./</a:t>
            </a:r>
            <a:r>
              <a:rPr lang="ru-RU" sz="1600" dirty="0" err="1" smtClean="0"/>
              <a:t>сут</a:t>
            </a:r>
            <a:r>
              <a:rPr lang="ru-RU" sz="1600" dirty="0" smtClean="0"/>
              <a:t>. суммарно в обоих направлениях и расстояниях между перекрестками, превышающих 200 м, а также на автомобильных дорогах в пределах населенных пунктов при интенсивности транспортного движения свыше 2000 авт./</a:t>
            </a:r>
            <a:r>
              <a:rPr lang="ru-RU" sz="1600" dirty="0" err="1" smtClean="0"/>
              <a:t>сут</a:t>
            </a:r>
            <a:r>
              <a:rPr lang="ru-RU" sz="1600" dirty="0" smtClean="0"/>
              <a:t>.</a:t>
            </a:r>
          </a:p>
          <a:p>
            <a:pPr algn="just"/>
            <a:endParaRPr lang="ru-RU" sz="1600" dirty="0" smtClean="0"/>
          </a:p>
          <a:p>
            <a:pPr algn="just"/>
            <a:endParaRPr lang="ru-RU" sz="1600" dirty="0" smtClean="0"/>
          </a:p>
          <a:p>
            <a:pPr algn="just"/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81154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9080" y="26064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09" y="951234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31640" y="1052736"/>
            <a:ext cx="74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ru-RU" sz="1600" b="1" u="sng" dirty="0" smtClean="0">
                <a:solidFill>
                  <a:schemeClr val="accent6">
                    <a:lumMod val="75000"/>
                  </a:schemeClr>
                </a:solidFill>
              </a:rPr>
              <a:t> УСТРОЙСТВО ПЕШЕХОДНЫХ ПЕРЕХОДОВ</a:t>
            </a:r>
            <a:endParaRPr lang="ru-RU" sz="16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ru-RU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1340768"/>
            <a:ext cx="7776864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 smtClean="0"/>
              <a:t>	 Введение светофорного регулирования на пешеходном переходе необходимо при наличии следующих условий:</a:t>
            </a:r>
          </a:p>
          <a:p>
            <a:pPr algn="just">
              <a:buFont typeface="Arial" pitchFamily="34" charset="0"/>
              <a:buChar char="•"/>
            </a:pPr>
            <a:r>
              <a:rPr lang="ru-RU" sz="1500" dirty="0" smtClean="0"/>
              <a:t>на регулируемом перекрестке суммарная интенсивность право - и </a:t>
            </a:r>
            <a:r>
              <a:rPr lang="ru-RU" sz="1500" dirty="0" err="1" smtClean="0"/>
              <a:t>левоповоротных</a:t>
            </a:r>
            <a:r>
              <a:rPr lang="ru-RU" sz="1500" dirty="0" smtClean="0"/>
              <a:t> транспортных потоков, выходящих с перекрестка в одном направлении, составляет 120 авт./ч и более, а интенсивность пешеходного движения по переходу, пересекаемому указанным транспортным потоком, не менее 900 чел./ч;</a:t>
            </a:r>
          </a:p>
          <a:p>
            <a:pPr algn="just">
              <a:buFont typeface="Arial" pitchFamily="34" charset="0"/>
              <a:buChar char="•"/>
            </a:pPr>
            <a:r>
              <a:rPr lang="ru-RU" sz="1500" dirty="0" smtClean="0"/>
              <a:t>в течение рабочего дня интенсивность движения транспортных средств составляет не менее 600 ед./ч (для улиц с разделительной полосой в 1000 ед./ч) в обоих направлениях, а интенсивность пешеходного движения в одном направлении в те же часы суток составляет не менее 150 чел./ч.;</a:t>
            </a:r>
          </a:p>
          <a:p>
            <a:pPr algn="just">
              <a:buFont typeface="Arial" pitchFamily="34" charset="0"/>
              <a:buChar char="•"/>
            </a:pPr>
            <a:r>
              <a:rPr lang="ru-RU" sz="1500" dirty="0" smtClean="0"/>
              <a:t>интенсивность пешеходного движения по переходу в одном направлении составляет не менее 50 чел./ч (при наличии островка безопасности - 100 чел./ч) и имеет эпизодический характер (резко и многократно изменяется в течение суток). Интенсивность движения транспортных средств при этом составляет величину не менее 600 авт./ч (при наличии островка безопасности - 800 авт./ч;</a:t>
            </a:r>
          </a:p>
          <a:p>
            <a:pPr algn="just">
              <a:buFont typeface="Arial" pitchFamily="34" charset="0"/>
              <a:buChar char="•"/>
            </a:pPr>
            <a:r>
              <a:rPr lang="ru-RU" sz="1500" dirty="0" smtClean="0"/>
              <a:t>пешеходный переход расположен на магистральной улице, где разрешено движение со скоростью более 60 км/ч;</a:t>
            </a:r>
          </a:p>
          <a:p>
            <a:pPr algn="just">
              <a:buFont typeface="Arial" pitchFamily="34" charset="0"/>
              <a:buChar char="•"/>
            </a:pPr>
            <a:r>
              <a:rPr lang="ru-RU" sz="1500" dirty="0" smtClean="0"/>
              <a:t>за последние 12 мес. на пешеходном переходе совершено не менее трех наездов на пешеходов или других дорожно-транспортных происшествий по вине пешеходов, а интенсивность движения транспортных средств и пешеходов составляет не менее 30 % от указанной в данном пункте.</a:t>
            </a: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196822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9080" y="26064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09" y="951234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31640" y="1052736"/>
            <a:ext cx="74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ru-RU" sz="1600" b="1" u="sng" dirty="0" smtClean="0">
                <a:solidFill>
                  <a:schemeClr val="accent6">
                    <a:lumMod val="75000"/>
                  </a:schemeClr>
                </a:solidFill>
              </a:rPr>
              <a:t> УСТРОЙСТВО ПЕШЕХОДНЫХ ПЕРЕХОДОВ</a:t>
            </a:r>
            <a:endParaRPr lang="ru-RU" sz="16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ru-RU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15616" y="1556792"/>
            <a:ext cx="777686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 smtClean="0"/>
              <a:t>	 </a:t>
            </a:r>
            <a:r>
              <a:rPr lang="ru-RU" sz="1600" dirty="0" smtClean="0"/>
              <a:t>Переходы в разных уровнях с проезжей частью улицы или дороги необходимо устраивать в следующих случаях:</a:t>
            </a:r>
          </a:p>
          <a:p>
            <a:pPr algn="just"/>
            <a:endParaRPr lang="ru-RU" sz="1600" dirty="0" smtClean="0"/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/>
              <a:t>на городских скоростных дорогах, магистральных улицах непрерывного движения и автомобильных дорогах I категории в пределах населенных пунктов;</a:t>
            </a:r>
          </a:p>
          <a:p>
            <a:pPr algn="just">
              <a:buFont typeface="Arial" pitchFamily="34" charset="0"/>
              <a:buChar char="•"/>
            </a:pPr>
            <a:endParaRPr lang="ru-RU" sz="1600" dirty="0" smtClean="0"/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/>
              <a:t>на улицах и дорогах с регулируемым движением при интенсивности пешеходных потоков свыше 3000 чел./ч и ширине проезжей части 14 м и более;</a:t>
            </a:r>
          </a:p>
          <a:p>
            <a:pPr algn="just">
              <a:buFont typeface="Arial" pitchFamily="34" charset="0"/>
              <a:buChar char="•"/>
            </a:pPr>
            <a:endParaRPr lang="ru-RU" sz="1600" dirty="0" smtClean="0"/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/>
              <a:t>на магистральных улицах на пути подхода учащихся к школам.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Кроме того, переходы в разных уровнях целесообразно устраивать и в других местах, где затраты на организацию движения пешеходов в разных уровнях окупаются в установленные нормативные сроки.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56752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9080" y="26064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09" y="951234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31640" y="1052736"/>
            <a:ext cx="74168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ru-RU" sz="1600" b="1" u="sng" dirty="0" smtClean="0">
                <a:solidFill>
                  <a:schemeClr val="accent6">
                    <a:lumMod val="75000"/>
                  </a:schemeClr>
                </a:solidFill>
              </a:rPr>
              <a:t> Расположение пешеходных переходов</a:t>
            </a:r>
            <a:endParaRPr lang="ru-RU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15616" y="1556792"/>
            <a:ext cx="77768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 smtClean="0"/>
              <a:t>	 Пешеходные переходы следует располагать в соответствии со сложившимися маршрутами движения пешеходных потоков, выявляемыми в результате проведения обследования пешеходного движения.</a:t>
            </a:r>
          </a:p>
          <a:p>
            <a:pPr algn="just"/>
            <a:r>
              <a:rPr lang="ru-RU" sz="1500" dirty="0" smtClean="0"/>
              <a:t>	Перекрестки городских улиц и дорог должны быть оборудованы одним или более пешеходными переходами в зависимости от расположения относительно перекрестка пунктов притяжения пешеходного движения (жилая застройка, учебные заведения, промышленные, торговые и зрелищные предприятия, административные учреждения, остановочные пункты общественного пассажирского транспорта и т.д.), принятой организации движения транспортных средств, интенсивности пешеходного движения и схемы перекрестка. Запрещение пересечения переходами проезжей части на каком-либо подходе к перекрестку должно рассматриваться с учетом возможных экономических потерь, связанных с задержками пешеходов.</a:t>
            </a:r>
          </a:p>
          <a:p>
            <a:pPr algn="just"/>
            <a:r>
              <a:rPr lang="ru-RU" sz="1500" dirty="0" smtClean="0"/>
              <a:t>Расстояние между пешеходными переходами следует принимать с учетом рекомендаций таблицы:</a:t>
            </a:r>
            <a:endParaRPr lang="ru-RU" sz="15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547664" y="4869160"/>
          <a:ext cx="7056783" cy="2278380"/>
        </p:xfrm>
        <a:graphic>
          <a:graphicData uri="http://schemas.openxmlformats.org/drawingml/2006/table">
            <a:tbl>
              <a:tblPr/>
              <a:tblGrid>
                <a:gridCol w="44212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21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33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latin typeface="+mn-lt"/>
                          <a:ea typeface="Times New Roman"/>
                          <a:cs typeface="Times New Roman"/>
                        </a:rPr>
                        <a:t>Категория улиц и дорог</a:t>
                      </a:r>
                      <a:endParaRPr lang="ru-RU" sz="13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Расстояние между переходами, м</a:t>
                      </a:r>
                      <a:endParaRPr lang="ru-RU" sz="13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latin typeface="+mn-lt"/>
                          <a:ea typeface="Times New Roman"/>
                          <a:cs typeface="Times New Roman"/>
                        </a:rPr>
                        <a:t>минимальное</a:t>
                      </a:r>
                      <a:endParaRPr lang="ru-RU" sz="13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latin typeface="+mn-lt"/>
                          <a:ea typeface="Times New Roman"/>
                          <a:cs typeface="Times New Roman"/>
                        </a:rPr>
                        <a:t>максимальное</a:t>
                      </a:r>
                      <a:endParaRPr lang="ru-RU" sz="13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Скоростные дороги, магистральные улицы и дороги общегородского значения непрерывного движения</a:t>
                      </a:r>
                      <a:endParaRPr lang="ru-RU" sz="13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400</a:t>
                      </a:r>
                      <a:endParaRPr lang="ru-RU" sz="13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600</a:t>
                      </a:r>
                      <a:endParaRPr lang="ru-RU" sz="13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Магистральные улицы и дороги общегородского значения регулируемого движения</a:t>
                      </a:r>
                      <a:endParaRPr lang="ru-RU" sz="13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300</a:t>
                      </a:r>
                      <a:endParaRPr lang="ru-RU" sz="13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400</a:t>
                      </a:r>
                      <a:endParaRPr lang="ru-RU" sz="13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Магистральные улицы и дороги районного значения</a:t>
                      </a:r>
                      <a:endParaRPr lang="ru-RU" sz="13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250</a:t>
                      </a:r>
                      <a:endParaRPr lang="ru-RU" sz="13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300</a:t>
                      </a:r>
                      <a:endParaRPr lang="ru-RU" sz="13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latin typeface="+mn-lt"/>
                          <a:ea typeface="Times New Roman"/>
                          <a:cs typeface="Times New Roman"/>
                        </a:rPr>
                        <a:t>Улицы и дороги местного значения</a:t>
                      </a:r>
                      <a:endParaRPr lang="ru-RU" sz="13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latin typeface="+mn-lt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13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latin typeface="+mn-lt"/>
                          <a:ea typeface="Times New Roman"/>
                          <a:cs typeface="Times New Roman"/>
                        </a:rPr>
                        <a:t>200</a:t>
                      </a:r>
                      <a:endParaRPr lang="ru-RU" sz="13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342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9080" y="26064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09" y="951234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31640" y="1052736"/>
            <a:ext cx="74168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ru-RU" sz="1600" b="1" u="sng" dirty="0" smtClean="0">
                <a:solidFill>
                  <a:schemeClr val="accent6">
                    <a:lumMod val="75000"/>
                  </a:schemeClr>
                </a:solidFill>
              </a:rPr>
              <a:t> Расположение пешеходных переходов</a:t>
            </a:r>
            <a:endParaRPr lang="ru-RU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600" y="1700808"/>
            <a:ext cx="777686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 smtClean="0"/>
              <a:t>	 </a:t>
            </a:r>
            <a:r>
              <a:rPr lang="ru-RU" sz="1600" dirty="0" smtClean="0"/>
              <a:t>Поверхность проезжей части в месте расположения пешеходного перехода должна быть видна водителю на магистральных улицах общегородского значения на расстоянии не менее 140 м, на магистральных улицах районного значения - 100 м, на улицах и дорогах местного значения - 75 м, на автомобильных дорогах при расчетной скорости движения 100 км/ч - не менее 140 м, при расчетной скорости 80 км/ч - 100 м, при расчетной скорости 60 км/ч - 75 м, при расчетной скорости 40 км/ч - 50 м.</a:t>
            </a:r>
          </a:p>
          <a:p>
            <a:pPr algn="just"/>
            <a:r>
              <a:rPr lang="ru-RU" sz="1600" dirty="0" smtClean="0"/>
              <a:t>	</a:t>
            </a:r>
          </a:p>
          <a:p>
            <a:pPr algn="just"/>
            <a:r>
              <a:rPr lang="ru-RU" sz="1600" dirty="0" smtClean="0"/>
              <a:t>	В зоне треугольника видимости наземного нерегулируемого пешеходного перехода не допускается размещение строений и зеленых насаждений высотой более 0,5 м. Стороны треугольника видимости следует принимать равными 8х40 м при расчетной скорости транспортного движения 40 км/ч, 10х50 м - при скорости 60 км/ч, 15х75 м - при скорости 80 км/ч и 25х100 м - при скорости 100 км/ч.</a:t>
            </a:r>
          </a:p>
          <a:p>
            <a:pPr algn="just"/>
            <a:r>
              <a:rPr lang="ru-RU" sz="1600" dirty="0" smtClean="0"/>
              <a:t>	 В указанных зонах целесообразно запрещать стоянку и остановку транспортных средств.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47235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Листы-Model.jpg"/>
          <p:cNvPicPr/>
          <p:nvPr/>
        </p:nvPicPr>
        <p:blipFill>
          <a:blip r:embed="rId2" cstate="print"/>
          <a:srcRect t="73053" r="5153"/>
          <a:stretch>
            <a:fillRect/>
          </a:stretch>
        </p:blipFill>
        <p:spPr bwMode="auto">
          <a:xfrm>
            <a:off x="1403648" y="1124744"/>
            <a:ext cx="6552728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115616" y="3573016"/>
            <a:ext cx="777686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 smtClean="0"/>
              <a:t>	</a:t>
            </a:r>
            <a:r>
              <a:rPr lang="ru-RU" sz="1600" dirty="0" smtClean="0"/>
              <a:t> При проектировании пересечений необходимо обеспечивать минимальное расстояние боковой видимости у пешеходного перехода (рисунок), определяемую по формуле :</a:t>
            </a:r>
          </a:p>
          <a:p>
            <a:pPr algn="just"/>
            <a:r>
              <a:rPr lang="ru-RU" sz="1600" dirty="0" smtClean="0"/>
              <a:t>                                                                             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                                    </a:t>
            </a:r>
          </a:p>
          <a:p>
            <a:pPr algn="just"/>
            <a:r>
              <a:rPr lang="ru-RU" sz="1600" dirty="0" smtClean="0"/>
              <a:t>где </a:t>
            </a:r>
            <a:r>
              <a:rPr lang="ru-RU" sz="1600" i="1" dirty="0" smtClean="0"/>
              <a:t>V</a:t>
            </a:r>
            <a:r>
              <a:rPr lang="ru-RU" sz="1600" i="1" baseline="-25000" dirty="0" smtClean="0"/>
              <a:t>85 </a:t>
            </a:r>
            <a:r>
              <a:rPr lang="ru-RU" sz="1600" dirty="0" smtClean="0"/>
              <a:t>– фактическая скорость движения автомобиля, км/ч;</a:t>
            </a:r>
          </a:p>
          <a:p>
            <a:pPr algn="just"/>
            <a:r>
              <a:rPr lang="ru-RU" sz="1600" i="1" dirty="0" err="1" smtClean="0"/>
              <a:t>V</a:t>
            </a:r>
            <a:r>
              <a:rPr lang="ru-RU" sz="1600" i="1" baseline="-25000" dirty="0" err="1" smtClean="0"/>
              <a:t>п</a:t>
            </a:r>
            <a:r>
              <a:rPr lang="ru-RU" sz="1600" baseline="-25000" dirty="0" smtClean="0"/>
              <a:t>  </a:t>
            </a:r>
            <a:r>
              <a:rPr lang="ru-RU" sz="1600" dirty="0" smtClean="0"/>
              <a:t>– скорость пешехода, км/ч;</a:t>
            </a:r>
          </a:p>
          <a:p>
            <a:pPr algn="just"/>
            <a:r>
              <a:rPr lang="ru-RU" sz="1600" i="1" dirty="0" smtClean="0"/>
              <a:t>S</a:t>
            </a:r>
            <a:r>
              <a:rPr lang="ru-RU" sz="1600" dirty="0" smtClean="0"/>
              <a:t> – минимальное расстояние видимости из условия остановки перед препятствием, м.</a:t>
            </a:r>
            <a:endParaRPr lang="ru-RU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1469080" y="26064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09" y="951234"/>
            <a:ext cx="7776864" cy="46291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4365104"/>
            <a:ext cx="187220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5257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9080" y="26064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09" y="951234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31640" y="1052736"/>
            <a:ext cx="74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 Расположение наземных пешеходных переходов в зоне перекрестка</a:t>
            </a:r>
            <a:endParaRPr lang="ru-RU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409" name="Object 1"/>
          <p:cNvGraphicFramePr>
            <a:graphicFrameLocks noChangeAspect="1"/>
          </p:cNvGraphicFramePr>
          <p:nvPr/>
        </p:nvGraphicFramePr>
        <p:xfrm>
          <a:off x="2411760" y="1628800"/>
          <a:ext cx="6389365" cy="47945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Презентация" r:id="rId4" imgW="4570532" imgH="3427618" progId="PowerPoint.Show.12">
                  <p:embed/>
                </p:oleObj>
              </mc:Choice>
              <mc:Fallback>
                <p:oleObj name="Презентация" r:id="rId4" imgW="4570532" imgH="3427618" progId="PowerPoint.Show.12">
                  <p:embed/>
                  <p:pic>
                    <p:nvPicPr>
                      <p:cNvPr id="17409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1628800"/>
                        <a:ext cx="6389365" cy="479454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303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9080" y="26064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09" y="951234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31640" y="1052736"/>
            <a:ext cx="74168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ru-RU" sz="1600" b="1" u="sng" dirty="0" smtClean="0">
                <a:solidFill>
                  <a:schemeClr val="accent6">
                    <a:lumMod val="75000"/>
                  </a:schemeClr>
                </a:solidFill>
              </a:rPr>
              <a:t> Расположение пешеходных переходов</a:t>
            </a:r>
            <a:endParaRPr lang="ru-RU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1700808"/>
            <a:ext cx="777686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 smtClean="0"/>
              <a:t>	 </a:t>
            </a:r>
            <a:r>
              <a:rPr lang="ru-RU" sz="1600" dirty="0" smtClean="0"/>
              <a:t>В зоне перекрестков наземные пешеходные переходы следует располагать непосредственно по границе параллельной проезжей части (переход № 1 на рисунке), если пешеходный переход является продолжением тротуаров, не отделенных от проезжей части разделительными полосами, и при выполнении какого-либо из следующих условий:</a:t>
            </a:r>
          </a:p>
          <a:p>
            <a:pPr algn="just"/>
            <a:endParaRPr lang="ru-RU" sz="1600" dirty="0" smtClean="0"/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/>
              <a:t>пешеходное движение по переходу регулируется пешеходными светофорами;</a:t>
            </a:r>
          </a:p>
          <a:p>
            <a:pPr algn="just">
              <a:buFont typeface="Arial" pitchFamily="34" charset="0"/>
              <a:buChar char="•"/>
            </a:pPr>
            <a:endParaRPr lang="ru-RU" sz="1600" dirty="0" smtClean="0"/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/>
              <a:t>на подходе к перекрестку выделена (при помощи линий разметки 1.18 «Указательные стрелы» или дорожного знака 4.8 «Направления движения по полосам») специальная полоса проезжей части только для транспортных средств, совершающих поворот с пересечением указанного пешеходного перехода;</a:t>
            </a:r>
          </a:p>
          <a:p>
            <a:pPr algn="just">
              <a:buFont typeface="Arial" pitchFamily="34" charset="0"/>
              <a:buChar char="•"/>
            </a:pPr>
            <a:endParaRPr lang="ru-RU" sz="1600" dirty="0" smtClean="0"/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/>
              <a:t>радиус закругления бордюра не превышает 5 м.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72774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9080" y="26064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09" y="951234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31640" y="1052736"/>
            <a:ext cx="74168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ru-RU" sz="1600" b="1" u="sng" dirty="0" smtClean="0">
                <a:solidFill>
                  <a:schemeClr val="accent6">
                    <a:lumMod val="75000"/>
                  </a:schemeClr>
                </a:solidFill>
              </a:rPr>
              <a:t> Расположение пешеходных переходов</a:t>
            </a:r>
            <a:endParaRPr lang="ru-RU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43608" y="1556792"/>
            <a:ext cx="7776864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 smtClean="0"/>
              <a:t>	 Во всех случаях, кроме указанных, наземные пешеходные переходы в зоне перекрестков следует располагать в глубине квартала. Дальность отнесения пешеходного перехода от ближайшей границы параллельной переходу проезжей части должна быть не менее ширины разделительной полосы (при наличии последней) между проезжей частью и тротуаром и не менее 6 м (см. переход № 2 на рисунке).</a:t>
            </a:r>
          </a:p>
          <a:p>
            <a:pPr algn="just"/>
            <a:r>
              <a:rPr lang="ru-RU" sz="1500" dirty="0" smtClean="0"/>
              <a:t>	В случае применения на перекрестке петлеобразной схемы организации </a:t>
            </a:r>
            <a:r>
              <a:rPr lang="ru-RU" sz="1500" dirty="0" err="1" smtClean="0"/>
              <a:t>левоповоротного</a:t>
            </a:r>
            <a:r>
              <a:rPr lang="ru-RU" sz="1500" dirty="0" smtClean="0"/>
              <a:t> транспортного движения расстояние до пешеходного перехода определяется с учетом возможности размещения транспортных средств, поворачивающих налево (см. переход № 3 на рисунке), по формуле:</a:t>
            </a:r>
          </a:p>
          <a:p>
            <a:pPr algn="just"/>
            <a:endParaRPr lang="ru-RU" sz="1500" dirty="0" smtClean="0"/>
          </a:p>
          <a:p>
            <a:pPr algn="just"/>
            <a:endParaRPr lang="ru-RU" sz="1500" dirty="0" smtClean="0"/>
          </a:p>
          <a:p>
            <a:pPr algn="just"/>
            <a:endParaRPr lang="ru-RU" sz="1500" dirty="0" smtClean="0"/>
          </a:p>
          <a:p>
            <a:pPr algn="just"/>
            <a:r>
              <a:rPr lang="ru-RU" sz="1600" dirty="0" smtClean="0"/>
              <a:t>где </a:t>
            </a:r>
            <a:r>
              <a:rPr lang="ru-RU" sz="1600" i="1" dirty="0" err="1" smtClean="0"/>
              <a:t>l</a:t>
            </a:r>
            <a:r>
              <a:rPr lang="ru-RU" sz="1600" baseline="-25000" dirty="0" err="1" smtClean="0"/>
              <a:t>от</a:t>
            </a:r>
            <a:r>
              <a:rPr lang="ru-RU" sz="1600" dirty="0" smtClean="0"/>
              <a:t> - дальность отнесения пешеходного перехода, м;</a:t>
            </a:r>
          </a:p>
          <a:p>
            <a:pPr algn="just"/>
            <a:r>
              <a:rPr lang="ru-RU" sz="1600" i="1" dirty="0" err="1" smtClean="0"/>
              <a:t>N</a:t>
            </a:r>
            <a:r>
              <a:rPr lang="ru-RU" sz="1600" baseline="-25000" dirty="0" err="1" smtClean="0"/>
              <a:t>т.л</a:t>
            </a:r>
            <a:r>
              <a:rPr lang="ru-RU" sz="1600" baseline="-25000" dirty="0" smtClean="0"/>
              <a:t>.</a:t>
            </a:r>
            <a:r>
              <a:rPr lang="ru-RU" sz="1600" dirty="0" smtClean="0"/>
              <a:t> - интенсивность </a:t>
            </a:r>
            <a:r>
              <a:rPr lang="ru-RU" sz="1600" dirty="0" err="1" smtClean="0"/>
              <a:t>левоповоротного</a:t>
            </a:r>
            <a:r>
              <a:rPr lang="ru-RU" sz="1600" dirty="0" smtClean="0"/>
              <a:t> транспортного движения, авт./ч;</a:t>
            </a:r>
          </a:p>
          <a:p>
            <a:pPr algn="just"/>
            <a:r>
              <a:rPr lang="ru-RU" sz="1600" dirty="0" smtClean="0"/>
              <a:t>Т - длительность светофорного цикла, с;</a:t>
            </a:r>
          </a:p>
          <a:p>
            <a:pPr algn="just"/>
            <a:r>
              <a:rPr lang="ru-RU" sz="1600" dirty="0" smtClean="0"/>
              <a:t>В - ширина проезжей части, используемой для накопления </a:t>
            </a:r>
            <a:r>
              <a:rPr lang="ru-RU" sz="1600" dirty="0" err="1" smtClean="0"/>
              <a:t>левоповоротных</a:t>
            </a:r>
            <a:r>
              <a:rPr lang="ru-RU" sz="1600" dirty="0" smtClean="0"/>
              <a:t> транспортных средств, м.</a:t>
            </a:r>
          </a:p>
          <a:p>
            <a:pPr algn="just"/>
            <a:endParaRPr lang="ru-RU" sz="1500" dirty="0" smtClean="0"/>
          </a:p>
          <a:p>
            <a:pPr algn="just"/>
            <a:endParaRPr lang="ru-RU" sz="1500" dirty="0"/>
          </a:p>
        </p:txBody>
      </p:sp>
      <p:pic>
        <p:nvPicPr>
          <p:cNvPr id="7" name="Рисунок 6" descr="http://www.infosait.ru/norma_doc/44/44958/x042.g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933056"/>
            <a:ext cx="1584176" cy="5040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719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9080" y="26064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09" y="951234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31640" y="1196752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ru-RU" b="1" u="sng" dirty="0" smtClean="0">
                <a:solidFill>
                  <a:schemeClr val="accent6">
                    <a:lumMod val="75000"/>
                  </a:schemeClr>
                </a:solidFill>
              </a:rPr>
              <a:t> Расположение пешеходных переходов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43608" y="1916832"/>
            <a:ext cx="777686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 smtClean="0"/>
              <a:t>	 </a:t>
            </a:r>
            <a:r>
              <a:rPr lang="ru-RU" sz="1600" dirty="0" smtClean="0"/>
              <a:t>Островок безопасности на пешеходном переходе для размещения защитных устройств и светящихся тумб должен быть отнесен от </a:t>
            </a:r>
            <a:r>
              <a:rPr lang="ru-RU" dirty="0" smtClean="0"/>
              <a:t>ближайшей</a:t>
            </a:r>
            <a:r>
              <a:rPr lang="ru-RU" sz="1600" dirty="0" smtClean="0"/>
              <a:t> границы параллельной переходу проезжей части на расстояние не менее 1,5 м (см. переход № 4 на рисунке).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	Входы в пешеходные тоннели или на мостики следует располагать с учетом основных направлений движения пешеходов. При этом не допускается уменьшение расчетной эффективной ширины тротуара, а расстояние от бордюра до боковой стенки подземного перехода не должно быть менее 0,4 м.</a:t>
            </a:r>
          </a:p>
          <a:p>
            <a:pPr algn="just"/>
            <a:endParaRPr lang="ru-RU" sz="1500" dirty="0" smtClean="0"/>
          </a:p>
          <a:p>
            <a:pPr algn="just"/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87162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9080" y="26064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09" y="951234"/>
            <a:ext cx="7776864" cy="4629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99592" y="5085184"/>
            <a:ext cx="7776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Вариант решений геометрических параметров пандусов с бордюра в зоне пешеходных переходов</a:t>
            </a:r>
            <a:endParaRPr lang="ru-RU" sz="1500" dirty="0"/>
          </a:p>
        </p:txBody>
      </p:sp>
      <p:pic>
        <p:nvPicPr>
          <p:cNvPr id="7" name="Рисунок 6" descr="C:\Documents and Settings\Администратор\Рабочий стол\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84784"/>
            <a:ext cx="7416824" cy="30963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413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9080" y="26064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09" y="951234"/>
            <a:ext cx="7776864" cy="4629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375248" y="5733256"/>
            <a:ext cx="6229200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Вариант решений геометрических параметров пандусов с бордюра в зоне пешеходных переходов</a:t>
            </a:r>
            <a:endParaRPr lang="ru-RU" sz="1500" dirty="0" smtClean="0"/>
          </a:p>
          <a:p>
            <a:pPr algn="just"/>
            <a:endParaRPr lang="ru-RU" sz="1500" dirty="0"/>
          </a:p>
        </p:txBody>
      </p:sp>
      <p:pic>
        <p:nvPicPr>
          <p:cNvPr id="7" name="Рисунок 6" descr="C:\Documents and Settings\Администратор\Рабочий стол\22y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68760"/>
            <a:ext cx="7416824" cy="36724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879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836712"/>
            <a:ext cx="7776864" cy="4629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115616" y="1268760"/>
            <a:ext cx="756084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 Островки безопасности следует устраивать на пешеходных переходах на перегонах при числе полос движения на проезжей части 4 и более, при интенсивности движения транспортных средств не менее 400 ед./ч на одну полосу.</a:t>
            </a:r>
          </a:p>
          <a:p>
            <a:pPr algn="just"/>
            <a:r>
              <a:rPr lang="ru-RU" dirty="0" smtClean="0"/>
              <a:t>	Островки, как правило следует устраивать приподнятыми с бортовым камнем. </a:t>
            </a:r>
          </a:p>
          <a:p>
            <a:pPr algn="just"/>
            <a:r>
              <a:rPr lang="ru-RU" dirty="0" smtClean="0"/>
              <a:t>	Следует обеспечить хорошую распознаваемость островков, в том числе в темное время суток и при искривлении полос движения. Распознаваемость может быть обеспечена размещением дорожных знаков и разметки в соответствии с ГОСТ Р 52289, ГОСТ Р 52290, местного освещения, светлого цвета и/или светоотражающих характеристик борта островка. Островки следует оборудовать техническими средствами организации дорожного движения в соответствии с ГОСТ Р 52766.</a:t>
            </a:r>
          </a:p>
          <a:p>
            <a:pPr algn="just"/>
            <a:r>
              <a:rPr lang="ru-RU" dirty="0" smtClean="0"/>
              <a:t>	На улицах с конструктивно выделенной разделительной полосой шириной более 2,5 м островки безопасности не устраивают.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	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75656" y="26064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874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980728"/>
            <a:ext cx="7776864" cy="4629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115616" y="1196752"/>
            <a:ext cx="756084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 smtClean="0"/>
              <a:t>	</a:t>
            </a:r>
            <a:r>
              <a:rPr lang="ru-RU" sz="1600" dirty="0" smtClean="0"/>
              <a:t> Ширина зоны, предназначенной для ожидания пешеходами возможности перейти проезжую часть, должна быть равной ширине пешеходного перехода. Ширина островка должна быть больше ширины пешеходного перехода. </a:t>
            </a:r>
          </a:p>
          <a:p>
            <a:pPr algn="just"/>
            <a:r>
              <a:rPr lang="ru-RU" sz="1600" dirty="0" smtClean="0"/>
              <a:t>	Длину островка следует принимать равной ширине центральных разделительных полос, но не менее 2 м, а при их отсутствии - не менее 2 м. </a:t>
            </a:r>
          </a:p>
          <a:p>
            <a:pPr algn="just"/>
            <a:r>
              <a:rPr lang="ru-RU" sz="1600" dirty="0" smtClean="0"/>
              <a:t>Поверхность зоны, предназначенной для ожидания пешеходами возможности перейти проезжую часть, допускается устраивать в одном уровне с проезжей частью. При устройстве тротуарных пандусов они не должны уменьшать размеры площади зоны, предназначенной для ожидания пешеходами возможности перейти проезжую часть, ниже значений, получаемых при устройстве островков с такой зоной, устраиваемой в одном уровне с проезжей частью согласно требованиям настоящего пункта.</a:t>
            </a:r>
          </a:p>
          <a:p>
            <a:pPr algn="just"/>
            <a:r>
              <a:rPr lang="ru-RU" sz="1600" dirty="0" smtClean="0"/>
              <a:t>	При проектировании пересечений со светофорным регулированием, особенно при выборе поперечных профилей подъездов, конструкции островков, а также положения и размеров поверхностей ожидания, должно быть по возможности обеспечено движение пешеходов по кратчайшему направлению. Для этого переходы для пешеходов следует располагать по основным направлениям их путей.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475656" y="26064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358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980728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31640" y="1052736"/>
            <a:ext cx="75917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Внеуличные пешеходные переходы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5656" y="26064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31640" y="1412776"/>
            <a:ext cx="7560840" cy="5001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 smtClean="0"/>
              <a:t>	</a:t>
            </a:r>
            <a:r>
              <a:rPr lang="ru-RU" sz="1600" dirty="0" smtClean="0"/>
              <a:t> При выборе типа пешеходного перехода следует учитывать: характер окружающей застройки, ее историко-культурную, архитектурно-градостроительную значимость, рельеф местности, геологические и гидрогеологические характеристики, степень использования подземного пространства в месте предполагаемого размещения перехода, условия организации и безопасности движения транспорта и пешеходов.</a:t>
            </a:r>
          </a:p>
          <a:p>
            <a:pPr algn="just"/>
            <a:r>
              <a:rPr lang="ru-RU" sz="1600" dirty="0" smtClean="0"/>
              <a:t>	В сложившейся застройке, как правило, следует предусматривать подземные пешеходные переходы. </a:t>
            </a:r>
          </a:p>
          <a:p>
            <a:pPr algn="just"/>
            <a:r>
              <a:rPr lang="ru-RU" sz="1600" dirty="0" smtClean="0"/>
              <a:t>	Подземные переходы следует располагать, по возможности, на направлениях, соответствующих запросам населения и обеспечивающих хорошее ориентирование.</a:t>
            </a:r>
          </a:p>
          <a:p>
            <a:pPr algn="just"/>
            <a:r>
              <a:rPr lang="ru-RU" sz="1600" dirty="0" smtClean="0"/>
              <a:t>	Надземные пешеходные переходы целесообразно предусматривать при расположении проезжих частей в выемке и в благоприятных рельефных условиях, когда высота подъема оказывается 3,2 м и менее, а также в случаях невозможности перекладки подземных инженерных коммуникаций при устройстве подземного пешеходного перехода.</a:t>
            </a:r>
          </a:p>
          <a:p>
            <a:pPr algn="just"/>
            <a:r>
              <a:rPr lang="ru-RU" sz="1600" dirty="0" smtClean="0"/>
              <a:t>	Надземные пешеходные переходы проектируются в виде пешеходных мостов со стеновым ограждением.</a:t>
            </a:r>
            <a:endParaRPr lang="ru-RU" sz="1500" dirty="0" smtClean="0"/>
          </a:p>
          <a:p>
            <a:pPr algn="just"/>
            <a:r>
              <a:rPr lang="ru-RU" sz="1500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09610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980728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31640" y="1052736"/>
            <a:ext cx="75917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Внеуличные пешеходные переходы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5656" y="26064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87624" y="1556792"/>
            <a:ext cx="7560840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 smtClean="0"/>
              <a:t>	</a:t>
            </a:r>
            <a:r>
              <a:rPr lang="ru-RU" sz="1600" dirty="0" smtClean="0"/>
              <a:t> Расчет требуемой ширины пешеходного перехода выполняется на основе прогнозной интенсивности пешеходного движения – с учетом градостроительного развития прилегающей территории.</a:t>
            </a:r>
          </a:p>
          <a:p>
            <a:pPr algn="just"/>
            <a:r>
              <a:rPr lang="ru-RU" sz="1600" dirty="0" smtClean="0"/>
              <a:t>	Минимальную ширину пешеходных переходов вне проезжей части улиц следует принимать равной 4 м, а минимальную ширину двусторонних лестниц (при условии устройства двух лестниц в каждом торце тоннеля) - по 2,25 м каждая. </a:t>
            </a:r>
          </a:p>
          <a:p>
            <a:pPr algn="just"/>
            <a:r>
              <a:rPr lang="ru-RU" sz="1600" dirty="0" smtClean="0"/>
              <a:t>	Ширину спусков для детских колясок следует принимать не менее 1 м. спуски для детских колясок должны предусматриваться во всех пешеходных переходах.</a:t>
            </a:r>
          </a:p>
          <a:p>
            <a:pPr algn="just"/>
            <a:r>
              <a:rPr lang="ru-RU" sz="1600" dirty="0" smtClean="0"/>
              <a:t>	Наземные и подземные пешеходные переходы оборудуются пандусами или вертикальными подъемными устройствами для обеспечения доступности пользования </a:t>
            </a:r>
            <a:r>
              <a:rPr lang="ru-RU" sz="1600" dirty="0" err="1" smtClean="0"/>
              <a:t>маломобильных</a:t>
            </a:r>
            <a:r>
              <a:rPr lang="ru-RU" sz="1600" dirty="0" smtClean="0"/>
              <a:t> групп населения.</a:t>
            </a:r>
          </a:p>
          <a:p>
            <a:pPr algn="just"/>
            <a:r>
              <a:rPr lang="ru-RU" sz="1600" dirty="0" smtClean="0"/>
              <a:t>	Уклон лестничных маршей не должен превышать 1:3,3, что соответствует размерам ступеней 12x40 см. В исключительных случаях при соответствующем обосновании допускается устройство одной из двух лестниц или лестницы, устраиваемой совместно с пандусом, с уклоном 1:2,3 со ступенями размером 14x32 см.</a:t>
            </a:r>
          </a:p>
          <a:p>
            <a:pPr algn="just"/>
            <a:r>
              <a:rPr lang="ru-RU" sz="1500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99057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980728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31640" y="1124744"/>
            <a:ext cx="75917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Параметры зон и пространств для инвалидов</a:t>
            </a:r>
            <a:endParaRPr lang="ru-RU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31640" y="1556792"/>
            <a:ext cx="756084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 smtClean="0"/>
              <a:t>	Зона для размещения кресла-коляски должна иметь ширину не менее 0,9 м и длину не менее 1,5 м.</a:t>
            </a:r>
          </a:p>
          <a:p>
            <a:pPr algn="just"/>
            <a:r>
              <a:rPr lang="ru-RU" sz="1500" dirty="0" smtClean="0"/>
              <a:t>	Ширина прохода при одностороннем движении должна быть не менее 1,2 м, при двухстороннем - не менее 1,8 м .</a:t>
            </a:r>
          </a:p>
          <a:p>
            <a:pPr algn="just"/>
            <a:r>
              <a:rPr lang="ru-RU" sz="1500" dirty="0" smtClean="0"/>
              <a:t>	Высота прохода до низа выступающих  конструкций должна быть не менее 2,1 м.</a:t>
            </a:r>
          </a:p>
          <a:p>
            <a:pPr algn="just"/>
            <a:r>
              <a:rPr lang="ru-RU" sz="1500" b="1" dirty="0" smtClean="0"/>
              <a:t>	</a:t>
            </a:r>
            <a:r>
              <a:rPr lang="ru-RU" sz="1500" dirty="0" smtClean="0"/>
              <a:t>Размеры площадки для поворота кресла-коляски на 90° должны быть не менее 1,3 </a:t>
            </a:r>
            <a:r>
              <a:rPr lang="ru-RU" sz="1500" dirty="0" err="1" smtClean="0"/>
              <a:t>х</a:t>
            </a:r>
            <a:r>
              <a:rPr lang="ru-RU" sz="1500" dirty="0" smtClean="0"/>
              <a:t> 1,3 м, для поворота на 180° - не менее 1,3 </a:t>
            </a:r>
            <a:r>
              <a:rPr lang="ru-RU" sz="1500" dirty="0" err="1" smtClean="0"/>
              <a:t>х</a:t>
            </a:r>
            <a:r>
              <a:rPr lang="ru-RU" sz="1500" dirty="0" smtClean="0"/>
              <a:t> 1,5 м, для разворота на 360° - не менее 1,5 </a:t>
            </a:r>
            <a:r>
              <a:rPr lang="ru-RU" sz="1500" dirty="0" err="1" smtClean="0"/>
              <a:t>х</a:t>
            </a:r>
            <a:r>
              <a:rPr lang="ru-RU" sz="1500" dirty="0" smtClean="0"/>
              <a:t> 1,5 м.</a:t>
            </a:r>
          </a:p>
          <a:p>
            <a:pPr algn="just"/>
            <a:r>
              <a:rPr lang="ru-RU" sz="1500" dirty="0" smtClean="0"/>
              <a:t>	Пространство под элементами и частями зданий, оборудования или мебели, используемое для подъезда кресел-колясок, должно иметь ширину по фронту оборудования или мебели не менее 0,6 м и высоту не менее 0,6 м над уровнем пола или пешеходного пути. Подходы к оборудованию и мебели должны иметь ширину не менее 0,9 м, а при необходимости поворота кресла-коляски на 90° - не менее 1,2 м.</a:t>
            </a:r>
          </a:p>
          <a:p>
            <a:pPr algn="just"/>
            <a:r>
              <a:rPr lang="ru-RU" sz="1500" dirty="0" smtClean="0"/>
              <a:t>	Объекты и устройства (почтовые ящики, укрытия таксофонов, информационные щиты и т.п.), размещаемые на стенах зданий, сооружений или на отдельных конструкциях, а также выступающие элементы и части зданий и сооружений не должны сокращать пространство, необходимое для проезда и маневрирования кресла-коляски.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75656" y="26064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949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403648" y="1268760"/>
            <a:ext cx="75917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Параметры зон и пространств для инвалидов</a:t>
            </a:r>
            <a:endParaRPr lang="ru-RU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31640" y="1628800"/>
            <a:ext cx="756084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 smtClean="0"/>
              <a:t>	</a:t>
            </a:r>
            <a:r>
              <a:rPr lang="ru-RU" sz="1600" dirty="0" smtClean="0"/>
              <a:t> Уклоны пешеходных дорожек и тротуаров, которые предназначаются для пользования инвалидами на креслах-колясках и престарелых, не должны превышать: продольный – 5 % , поперечный – 1 %. В случаях, когда по условиям рельефа невозможно обеспечить указанные пределы, допускается увеличивать продольный уклон до 10 % на протяжении не более 12 м пути с устройством горизонтальных промежуточных площадок вдоль спуска.</a:t>
            </a:r>
          </a:p>
          <a:p>
            <a:pPr algn="just"/>
            <a:r>
              <a:rPr lang="ru-RU" sz="1600" b="1" dirty="0" smtClean="0"/>
              <a:t>	</a:t>
            </a:r>
            <a:r>
              <a:rPr lang="ru-RU" sz="1600" dirty="0" smtClean="0"/>
              <a:t>В местах пересечения пешеходных путей с проезжей частью улиц и дорог высота бортовых камней тротуара должна быть не менее 2,5 см и не превышать 4 см. Не допускается в местах переходов применение бортовых камней со скошенной верхней гранью или съездов, сужающих ширину проезжей части.</a:t>
            </a:r>
          </a:p>
          <a:p>
            <a:pPr algn="just"/>
            <a:r>
              <a:rPr lang="ru-RU" sz="1600" dirty="0" smtClean="0"/>
              <a:t>	Переходы на крупных и сложных транспортных развязках следует снабжать защитными ограждениями.</a:t>
            </a:r>
          </a:p>
          <a:p>
            <a:pPr algn="just"/>
            <a:r>
              <a:rPr lang="ru-RU" sz="1600" b="1" dirty="0" smtClean="0"/>
              <a:t>	</a:t>
            </a:r>
            <a:r>
              <a:rPr lang="ru-RU" sz="1600" dirty="0" smtClean="0"/>
              <a:t>Ширина пешеходного пути через островок безопасности в местах перехода через проезжую часть улиц должна быть не менее 3 м, длина - не менее 2 м.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475656" y="26064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720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403648" y="1268760"/>
            <a:ext cx="75917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Параметры зон и пространств для инвалидов</a:t>
            </a:r>
            <a:endParaRPr lang="ru-RU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31640" y="1772816"/>
            <a:ext cx="7560840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 smtClean="0"/>
              <a:t>	 На располагаемых в пределах территории жилых районов открытых стоянках автомобилей, а также около учреждении культурно-бытового обслуживания населения, предприятий торговли и отдыха, спортивных зданий и сооружений, мест приложения труда следует выделять места для личных автотранспортных средств инвалидов.</a:t>
            </a:r>
          </a:p>
          <a:p>
            <a:pPr algn="just"/>
            <a:r>
              <a:rPr lang="ru-RU" sz="1500" dirty="0" smtClean="0"/>
              <a:t>	Минимальное количество таких мест следует принимать из расчета: 4 %, но не менее 1 места при общем числе мест на стоянке до 100; 3 % - при общем числе мест 101 - 200; 2 % - при числе мест 201 - 1000; 20 мест плюс не менее 1 % на каждые 100 свыше 1000 мест при общей вместимости автостоянки более 1000 </a:t>
            </a:r>
            <a:r>
              <a:rPr lang="ru-RU" sz="1500" dirty="0" err="1" smtClean="0"/>
              <a:t>машино-мест</a:t>
            </a:r>
            <a:r>
              <a:rPr lang="ru-RU" sz="1500" dirty="0" smtClean="0"/>
              <a:t>.</a:t>
            </a:r>
          </a:p>
          <a:p>
            <a:pPr algn="just"/>
            <a:r>
              <a:rPr lang="ru-RU" sz="1500" b="1" dirty="0" smtClean="0"/>
              <a:t>	</a:t>
            </a:r>
            <a:r>
              <a:rPr lang="ru-RU" sz="1500" dirty="0" smtClean="0"/>
              <a:t>Стоянки с местами для автомобилей инвалидов должны располагаться на расстоянии не более 50 м от общественных зданий, сооружений, жилых домов, в которых прожинают инвалиды, а также от входов на территории предприятий, использующих труд инвалидов.</a:t>
            </a:r>
          </a:p>
          <a:p>
            <a:pPr algn="just"/>
            <a:r>
              <a:rPr lang="ru-RU" sz="1500" dirty="0" smtClean="0"/>
              <a:t>	Места для стоянки личных автотранспортных средств инвалидов должны быть выделены разметкой и обозначены специальными символами. Ширина стоянки для автомобиля инвалида должна быть не менее 3,5 м.</a:t>
            </a:r>
            <a:endParaRPr lang="ru-RU" sz="1500" dirty="0"/>
          </a:p>
        </p:txBody>
      </p:sp>
      <p:sp>
        <p:nvSpPr>
          <p:cNvPr id="7" name="TextBox 6"/>
          <p:cNvSpPr txBox="1"/>
          <p:nvPr/>
        </p:nvSpPr>
        <p:spPr>
          <a:xfrm>
            <a:off x="1475656" y="26064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5738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1124744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403648" y="1268760"/>
            <a:ext cx="75917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Параметры зон и пространств для инвалидов</a:t>
            </a:r>
            <a:endParaRPr lang="ru-RU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31640" y="1628800"/>
            <a:ext cx="7560840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 smtClean="0"/>
              <a:t>	 В местах перепала уровней, повышающего 4 см, между горизонтальными участками пешеходных путей или пола и зданиях и сооружениях следует предусматривать устройство пандусов и лестниц. </a:t>
            </a:r>
          </a:p>
          <a:p>
            <a:pPr algn="just"/>
            <a:r>
              <a:rPr lang="ru-RU" sz="1500" dirty="0" smtClean="0"/>
              <a:t>	В начале и конце каждого подъема пандуса следует устраивать горизонтальные площадки шириной не менее ширины пандуса и длиной не менее 1,5 м. При изменении направления пандуса ширина горизонтальной площадки должна обеспечивать возможность поворота кресла-коляски.</a:t>
            </a:r>
          </a:p>
          <a:p>
            <a:pPr algn="just"/>
            <a:r>
              <a:rPr lang="ru-RU" sz="1500" dirty="0" smtClean="0"/>
              <a:t>	По внешним боковым краям пандуса и площадок следует предусматривать бортики высотой не менее 5 см.</a:t>
            </a:r>
          </a:p>
          <a:p>
            <a:pPr algn="just"/>
            <a:r>
              <a:rPr lang="ru-RU" sz="1500" dirty="0" smtClean="0"/>
              <a:t>	По обеим сторонам пандуса или предназначенного для передвижения инвалидов лестничного марша должны предусматриваться ограждения высотой, не менее 0,9 м с поручнями. Поручни в этих случаях следует предусматривать двойными на высоте 0,7 и 0,9 м, а для детей дошкольного возраста - на высоте 0,5 м. Длина поручней должна быть больше длины пандуса или марша лестницы с каждой их стороны не менее чем на 0,3 м.</a:t>
            </a:r>
          </a:p>
          <a:p>
            <a:pPr algn="just"/>
            <a:r>
              <a:rPr lang="ru-RU" sz="1500" dirty="0" smtClean="0"/>
              <a:t>	Поручни должны быть круглого сечения диаметром не менее 3 и не более 5 см или прямоугольного сечения толщиной не более 0,04 м.</a:t>
            </a:r>
          </a:p>
          <a:p>
            <a:pPr algn="just"/>
            <a:r>
              <a:rPr lang="ru-RU" sz="1500" b="1" dirty="0" smtClean="0"/>
              <a:t>	</a:t>
            </a:r>
            <a:r>
              <a:rPr lang="ru-RU" sz="1500" dirty="0" smtClean="0"/>
              <a:t>Пандус, служащий путем эвакуации со второго и вышележащих этажей, должен быть непосредственно связан с выходом наружу из здания и сооружения.</a:t>
            </a:r>
            <a:endParaRPr lang="ru-RU" sz="1500" dirty="0"/>
          </a:p>
        </p:txBody>
      </p:sp>
      <p:sp>
        <p:nvSpPr>
          <p:cNvPr id="7" name="TextBox 6"/>
          <p:cNvSpPr txBox="1"/>
          <p:nvPr/>
        </p:nvSpPr>
        <p:spPr>
          <a:xfrm>
            <a:off x="1475656" y="26064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50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6" y="908720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31640" y="1052736"/>
            <a:ext cx="75917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Параметры зон и пространств для инвалидов</a:t>
            </a:r>
            <a:endParaRPr lang="ru-RU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59632" y="1484784"/>
            <a:ext cx="756084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 smtClean="0"/>
              <a:t>	Зона для размещения кресла-коляски должна иметь ширину не менее 0,9 м и длину не менее 1,5 м.</a:t>
            </a:r>
          </a:p>
          <a:p>
            <a:pPr algn="just"/>
            <a:r>
              <a:rPr lang="ru-RU" sz="1500" dirty="0" smtClean="0"/>
              <a:t>	Ширина прохода при одностороннем движении должна быть не менее 1,2 м, при двухстороннем - не менее 1,8 м .</a:t>
            </a:r>
          </a:p>
          <a:p>
            <a:pPr algn="just"/>
            <a:r>
              <a:rPr lang="ru-RU" sz="1500" dirty="0" smtClean="0"/>
              <a:t>	Высота прохода до низа выступающих  конструкций должна быть не менее 2,1 м.</a:t>
            </a:r>
          </a:p>
          <a:p>
            <a:pPr algn="just"/>
            <a:r>
              <a:rPr lang="ru-RU" sz="1500" b="1" dirty="0" smtClean="0"/>
              <a:t>	</a:t>
            </a:r>
            <a:r>
              <a:rPr lang="ru-RU" sz="1500" dirty="0" smtClean="0"/>
              <a:t>Размеры площадки для поворота кресла-коляски на 90° должны быть не менее 1,3 </a:t>
            </a:r>
            <a:r>
              <a:rPr lang="ru-RU" sz="1500" dirty="0" err="1" smtClean="0"/>
              <a:t>х</a:t>
            </a:r>
            <a:r>
              <a:rPr lang="ru-RU" sz="1500" dirty="0" smtClean="0"/>
              <a:t> 1,3 м, для поворота на 180° - не менее 1,3 </a:t>
            </a:r>
            <a:r>
              <a:rPr lang="ru-RU" sz="1500" dirty="0" err="1" smtClean="0"/>
              <a:t>х</a:t>
            </a:r>
            <a:r>
              <a:rPr lang="ru-RU" sz="1500" dirty="0" smtClean="0"/>
              <a:t> 1,5 м, для разворота на 360° - не менее 1,5 </a:t>
            </a:r>
            <a:r>
              <a:rPr lang="ru-RU" sz="1500" dirty="0" err="1" smtClean="0"/>
              <a:t>х</a:t>
            </a:r>
            <a:r>
              <a:rPr lang="ru-RU" sz="1500" dirty="0" smtClean="0"/>
              <a:t> 1,5 м.</a:t>
            </a:r>
          </a:p>
          <a:p>
            <a:pPr algn="just"/>
            <a:r>
              <a:rPr lang="ru-RU" sz="1500" dirty="0" smtClean="0"/>
              <a:t>	Пространство под элементами и частями зданий, оборудования или мебели, используемое для подъезда кресел-колясок, должно иметь ширину по фронту оборудования или мебели не менее 0,6 м и высоту не менее 0,6 м над уровнем пола или пешеходного пути. Подходы к оборудованию и мебели должны иметь ширину не менее 0,9 м, а при необходимости поворота кресла-коляски на 90° - не менее 1,2 м.</a:t>
            </a:r>
          </a:p>
          <a:p>
            <a:pPr algn="just"/>
            <a:r>
              <a:rPr lang="ru-RU" sz="1500" dirty="0" smtClean="0"/>
              <a:t>	Объекты и устройства (почтовые ящики, укрытия таксофонов, информационные щиты и т.п.), размещаемые на стенах зданий, сооружений или на отдельных конструкциях, а также выступающие элементы и части зданий и сооружений не должны сокращать пространство, необходимое для проезда и маневрирования кресла-коляски.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75656" y="26064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744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620688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99592" y="620688"/>
            <a:ext cx="806489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Э</a:t>
            </a:r>
            <a:r>
              <a:rPr lang="ru-RU" sz="1600" b="1" dirty="0" smtClean="0"/>
              <a:t>тапы проектирования пешеходных зон </a:t>
            </a:r>
            <a:endParaRPr lang="ru-RU" sz="1600" dirty="0" smtClean="0"/>
          </a:p>
          <a:p>
            <a:pPr algn="just"/>
            <a:r>
              <a:rPr lang="ru-RU" sz="1600" dirty="0" smtClean="0"/>
              <a:t> </a:t>
            </a:r>
            <a:r>
              <a:rPr lang="en-US" sz="1600" i="1" dirty="0" smtClean="0"/>
              <a:t>I</a:t>
            </a:r>
            <a:r>
              <a:rPr lang="ru-RU" sz="1600" i="1" dirty="0" smtClean="0"/>
              <a:t> этап </a:t>
            </a:r>
            <a:r>
              <a:rPr lang="ru-RU" sz="1600" dirty="0" smtClean="0"/>
              <a:t>- анализ транспортно-планировочной ситуации города или  населённого пункта. с целью выбора местоположения будущей пешеходной зоны. При застройке вновь осваиваемых территорий и районов активной реконструкции (со значительным сносом существующей застройки) выбор территорий происходит в соответствии с общим градостроительным замыслом.</a:t>
            </a:r>
          </a:p>
          <a:p>
            <a:pPr algn="just"/>
            <a:r>
              <a:rPr lang="ru-RU" sz="1600" dirty="0" smtClean="0"/>
              <a:t>Результатом </a:t>
            </a:r>
            <a:r>
              <a:rPr lang="en-US" sz="1600" dirty="0" smtClean="0"/>
              <a:t>I</a:t>
            </a:r>
            <a:r>
              <a:rPr lang="ru-RU" sz="1600" dirty="0" smtClean="0"/>
              <a:t>-го этапа является выбор ареала размещения каждой пешеходной зоны - как правило, целостных функционально-планировочных территориальных образований.</a:t>
            </a:r>
          </a:p>
          <a:p>
            <a:pPr algn="just"/>
            <a:r>
              <a:rPr lang="en-US" sz="1600" i="1" dirty="0" smtClean="0"/>
              <a:t>II</a:t>
            </a:r>
            <a:r>
              <a:rPr lang="ru-RU" sz="1600" i="1" dirty="0" smtClean="0"/>
              <a:t> этап </a:t>
            </a:r>
            <a:r>
              <a:rPr lang="ru-RU" sz="1600" dirty="0" smtClean="0"/>
              <a:t>– выбор конкретных участков улично-дорожной сети для формирования пешеходных пространств.</a:t>
            </a:r>
          </a:p>
          <a:p>
            <a:pPr algn="just"/>
            <a:r>
              <a:rPr lang="en-US" sz="1600" i="1" dirty="0" smtClean="0"/>
              <a:t>III</a:t>
            </a:r>
            <a:r>
              <a:rPr lang="ru-RU" sz="1600" i="1" dirty="0" smtClean="0"/>
              <a:t> этап </a:t>
            </a:r>
            <a:r>
              <a:rPr lang="ru-RU" sz="1600" dirty="0" smtClean="0"/>
              <a:t>– прогноз величины пешеходных потоков. Для построения картограмм прежде всего выявляются все пункты генерации пешеходных потоков (станции и остановки массового транспорта, автостоянки); все пункты притяжения пе­шеходных потоков (места приложения труда, объекты торговли и обслуживания, учреждения культуры и др.). Затем устанавливаются все возможные связи между пунктами генерации и поглощения пешеходных потоков (составление матрицы корреспонденции), рассчитывается интенсивность корреспонденции на пиковый период, исключаются из матрицы </a:t>
            </a:r>
            <a:r>
              <a:rPr lang="ru-RU" sz="1600" dirty="0" err="1" smtClean="0"/>
              <a:t>малоинтенсивные</a:t>
            </a:r>
            <a:r>
              <a:rPr lang="ru-RU" sz="1600" dirty="0" smtClean="0"/>
              <a:t> корреспонденции, графически обобщаются основные связи (если угол между ними не превышает 30°) и строятся суммарные линейные масштабные картограммы (по воздушным линиям), выявляются основные пешеходные связи.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75656" y="11663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403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09" y="951234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15616" y="1124744"/>
            <a:ext cx="77048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Э</a:t>
            </a:r>
            <a:r>
              <a:rPr lang="ru-RU" b="1" dirty="0" smtClean="0"/>
              <a:t>тапы проектирования пешеходных зон </a:t>
            </a:r>
            <a:endParaRPr lang="ru-RU" dirty="0" smtClean="0"/>
          </a:p>
          <a:p>
            <a:pPr algn="just"/>
            <a:r>
              <a:rPr lang="en-US" i="1" dirty="0" smtClean="0"/>
              <a:t>IV</a:t>
            </a:r>
            <a:r>
              <a:rPr lang="ru-RU" i="1" dirty="0" smtClean="0"/>
              <a:t> этап </a:t>
            </a:r>
            <a:r>
              <a:rPr lang="ru-RU" dirty="0" smtClean="0"/>
              <a:t>– рассмотрение возможностей организации транспортного обслуживания каждой пешеходной зоны, выбор схемы организации транспортного обслуживания зоны как элемента общегородской системы, включая выбор видов транспорта. </a:t>
            </a:r>
          </a:p>
          <a:p>
            <a:pPr algn="just"/>
            <a:r>
              <a:rPr lang="en-US" i="1" dirty="0" smtClean="0"/>
              <a:t>V</a:t>
            </a:r>
            <a:r>
              <a:rPr lang="ru-RU" i="1" dirty="0" smtClean="0"/>
              <a:t> этап </a:t>
            </a:r>
            <a:r>
              <a:rPr lang="ru-RU" dirty="0" smtClean="0"/>
              <a:t>– детальная проработка выбранного варианта (решение вопросов функционального состава объектов застройки, разработка транспортной схемы, размещение стоянок, благоустройство и др.).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475656" y="11663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0914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09" y="951234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71600" y="1124744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Территории </a:t>
            </a:r>
            <a:r>
              <a:rPr lang="ru-RU" b="1" dirty="0">
                <a:solidFill>
                  <a:srgbClr val="FF0000"/>
                </a:solidFill>
              </a:rPr>
              <a:t>повышенной  комфортности движения пешеходов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75656" y="11663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600" y="1494076"/>
            <a:ext cx="7704856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r>
              <a:rPr lang="ru-RU" dirty="0"/>
              <a:t>Создание территорий повышенной  комфортности движения пешеходов преследует следующие цели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/>
              <a:t>обеспечение приоритетных условий движения пешеходов;</a:t>
            </a:r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/>
              <a:t>повышение безопасности движения пешеходов в пределах территорий;</a:t>
            </a:r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/>
              <a:t>улучшение экологических показателей городской среды;</a:t>
            </a:r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/>
              <a:t>повышение привлекательности территорий для пешеходных потоков и, как следствие, рост инвестиционной привлекательности территорий,</a:t>
            </a:r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/>
              <a:t>повышение доступности территории на пассажирском транспорте общего пользования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61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09" y="951234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71600" y="1124744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Территории </a:t>
            </a:r>
            <a:r>
              <a:rPr lang="ru-RU" b="1" dirty="0">
                <a:solidFill>
                  <a:srgbClr val="FF0000"/>
                </a:solidFill>
              </a:rPr>
              <a:t>повышенной  комфортности движения пешеходов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75656" y="11663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600" y="1412776"/>
            <a:ext cx="792088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Достижение </a:t>
            </a:r>
            <a:r>
              <a:rPr lang="ru-RU" sz="1600" dirty="0"/>
              <a:t>перечисленных целей предполагает решение следующих задач: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sz="1600" dirty="0"/>
              <a:t>обеспечение соответствия параметров участков улично-дорожной сети, предназначенных для движения пешеходов (тротуаров, переходов и др.) текущим и перспективным интенсивностям и направлениям пешеходных потоков;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sz="1600" dirty="0"/>
              <a:t>обеспечение требуемого эксплуатационного состояния участков улично-дорожной сети, предназначенных для движения пешеходов;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sz="1600" dirty="0"/>
              <a:t>ограничение движения транспорта в пределах территории, а в ряде случаев -полное запрещение движения транспорта;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sz="1600" dirty="0"/>
              <a:t>снижение скорости движения транспортных потоков в пределах территории повышенной комфортности движения пешеходов (за исключением участков, предназначенных для пропуска транзитных транспортных потоков);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sz="1600" dirty="0"/>
              <a:t>обеспечение максимально безопасного разделения пешеходных и транспортных потоков;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sz="1600" dirty="0"/>
              <a:t>комплексное благоустройство территории, реконструкция существующих и формирование новых объектов притяжения пешеходных потоков,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sz="1600" dirty="0"/>
              <a:t>обеспечение приоритетных условий движения пассажирского транспорта общего пользования..</a:t>
            </a:r>
          </a:p>
        </p:txBody>
      </p:sp>
    </p:spTree>
    <p:extLst>
      <p:ext uri="{BB962C8B-B14F-4D97-AF65-F5344CB8AC3E}">
        <p14:creationId xmlns:p14="http://schemas.microsoft.com/office/powerpoint/2010/main" val="212898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smirno\Desktop\лого\logo_col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9109" cy="191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09" y="951234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71600" y="1124744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Территории </a:t>
            </a:r>
            <a:r>
              <a:rPr lang="ru-RU" b="1" dirty="0">
                <a:solidFill>
                  <a:srgbClr val="FF0000"/>
                </a:solidFill>
              </a:rPr>
              <a:t>повышенной  комфортности движения пешеходов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75656" y="11663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Группа 8"/>
          <p:cNvGrpSpPr>
            <a:grpSpLocks/>
          </p:cNvGrpSpPr>
          <p:nvPr/>
        </p:nvGrpSpPr>
        <p:grpSpPr bwMode="auto">
          <a:xfrm>
            <a:off x="-64701" y="-27384"/>
            <a:ext cx="9101197" cy="6885384"/>
            <a:chOff x="192" y="259"/>
            <a:chExt cx="16459" cy="11165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259"/>
              <a:ext cx="14688" cy="11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 Box 4"/>
            <p:cNvSpPr txBox="1">
              <a:spLocks noChangeArrowheads="1"/>
            </p:cNvSpPr>
            <p:nvPr/>
          </p:nvSpPr>
          <p:spPr bwMode="auto">
            <a:xfrm>
              <a:off x="8218" y="259"/>
              <a:ext cx="5059" cy="1335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655"/>
                </a:lnSpc>
                <a:spcAft>
                  <a:spcPts val="0"/>
                </a:spcAft>
              </a:pPr>
              <a:r>
                <a:rPr lang="ru-RU" sz="900" b="1">
                  <a:solidFill>
                    <a:srgbClr val="000000"/>
                  </a:solidFill>
                  <a:effectLst/>
                  <a:latin typeface="Arial"/>
                  <a:ea typeface="Times New Roman"/>
                  <a:cs typeface="Arial"/>
                </a:rPr>
                <a:t>Рис. 2.5.1. ГРАНИЦЫ ТЕРРИТОРИЙ ПОВЫШЕННОЙ КОМФОРТНОСТИ ДЛЯ ДВИЖЕНИЯ ПЕШЕХОДОВ В 2010 ГОДУ (АКТУАЛИЗИРОВАННЫЙ ВАРИАНТ)</a:t>
              </a:r>
              <a:endParaRPr lang="ru-RU" sz="1200">
                <a:effectLst/>
                <a:latin typeface="Arial"/>
                <a:ea typeface="Times New Roman"/>
              </a:endParaRPr>
            </a:p>
          </p:txBody>
        </p:sp>
        <p:sp>
          <p:nvSpPr>
            <p:cNvPr id="12" name="Text Box 5"/>
            <p:cNvSpPr txBox="1">
              <a:spLocks noChangeArrowheads="1"/>
            </p:cNvSpPr>
            <p:nvPr/>
          </p:nvSpPr>
          <p:spPr bwMode="auto">
            <a:xfrm>
              <a:off x="14534" y="365"/>
              <a:ext cx="1378" cy="115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ru-RU" sz="500" b="1" u="sng">
                  <a:solidFill>
                    <a:srgbClr val="000000"/>
                  </a:solidFill>
                  <a:effectLst/>
                  <a:latin typeface="Arial"/>
                  <a:ea typeface="Times New Roman"/>
                  <a:cs typeface="Arial"/>
                </a:rPr>
                <a:t>УСЛОВНЫЕ ОБОЗНАЧЕНИЯ</a:t>
              </a:r>
              <a:endParaRPr lang="ru-RU" sz="1200">
                <a:effectLst/>
                <a:latin typeface="Arial"/>
                <a:ea typeface="Times New Roman"/>
              </a:endParaRPr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14789" y="782"/>
              <a:ext cx="1857" cy="116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just">
                <a:lnSpc>
                  <a:spcPts val="600"/>
                </a:lnSpc>
                <a:spcAft>
                  <a:spcPts val="0"/>
                </a:spcAft>
              </a:pPr>
              <a:r>
                <a:rPr lang="ru-RU" sz="500" b="1" dirty="0">
                  <a:solidFill>
                    <a:srgbClr val="000000"/>
                  </a:solidFill>
                  <a:effectLst/>
                  <a:latin typeface="Arial"/>
                  <a:ea typeface="Times New Roman"/>
                  <a:cs typeface="Arial"/>
                </a:rPr>
                <a:t>Административные границы районов</a:t>
              </a:r>
              <a:endParaRPr lang="ru-RU" sz="1200" dirty="0">
                <a:effectLst/>
                <a:latin typeface="Arial"/>
                <a:ea typeface="Times New Roman"/>
              </a:endParaRPr>
            </a:p>
          </p:txBody>
        </p:sp>
        <p:sp>
          <p:nvSpPr>
            <p:cNvPr id="14" name="Text Box 7"/>
            <p:cNvSpPr txBox="1">
              <a:spLocks noChangeArrowheads="1"/>
            </p:cNvSpPr>
            <p:nvPr/>
          </p:nvSpPr>
          <p:spPr bwMode="auto">
            <a:xfrm>
              <a:off x="14794" y="1085"/>
              <a:ext cx="1857" cy="240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just">
                <a:lnSpc>
                  <a:spcPts val="600"/>
                </a:lnSpc>
                <a:spcAft>
                  <a:spcPts val="0"/>
                </a:spcAft>
              </a:pPr>
              <a:r>
                <a:rPr lang="ru-RU" sz="500" b="1">
                  <a:solidFill>
                    <a:srgbClr val="000000"/>
                  </a:solidFill>
                  <a:effectLst/>
                  <a:latin typeface="Arial"/>
                  <a:ea typeface="Times New Roman"/>
                  <a:cs typeface="Arial"/>
                </a:rPr>
                <a:t>Номер зоны территории повышенной комфортности</a:t>
              </a:r>
              <a:endParaRPr lang="ru-RU" sz="1200">
                <a:effectLst/>
                <a:latin typeface="Arial"/>
                <a:ea typeface="Times New Roman"/>
              </a:endParaRPr>
            </a:p>
          </p:txBody>
        </p:sp>
        <p:sp>
          <p:nvSpPr>
            <p:cNvPr id="15" name="Text Box 8"/>
            <p:cNvSpPr txBox="1">
              <a:spLocks noChangeArrowheads="1"/>
            </p:cNvSpPr>
            <p:nvPr/>
          </p:nvSpPr>
          <p:spPr bwMode="auto">
            <a:xfrm>
              <a:off x="14794" y="1507"/>
              <a:ext cx="1800" cy="240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just">
                <a:lnSpc>
                  <a:spcPts val="600"/>
                </a:lnSpc>
                <a:spcAft>
                  <a:spcPts val="0"/>
                </a:spcAft>
              </a:pPr>
              <a:r>
                <a:rPr lang="ru-RU" sz="500" b="1">
                  <a:solidFill>
                    <a:srgbClr val="000000"/>
                  </a:solidFill>
                  <a:effectLst/>
                  <a:latin typeface="Arial"/>
                  <a:ea typeface="Times New Roman"/>
                  <a:cs typeface="Arial"/>
                </a:rPr>
                <a:t>Границы территории повышенного спроса на передвижения пешеходов</a:t>
              </a:r>
              <a:endParaRPr lang="ru-RU" sz="1200">
                <a:effectLst/>
                <a:latin typeface="Arial"/>
                <a:ea typeface="Times New Roman"/>
              </a:endParaRPr>
            </a:p>
          </p:txBody>
        </p:sp>
        <p:sp>
          <p:nvSpPr>
            <p:cNvPr id="16" name="Text Box 9"/>
            <p:cNvSpPr txBox="1">
              <a:spLocks noChangeArrowheads="1"/>
            </p:cNvSpPr>
            <p:nvPr/>
          </p:nvSpPr>
          <p:spPr bwMode="auto">
            <a:xfrm>
              <a:off x="14822" y="1977"/>
              <a:ext cx="1335" cy="115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just">
                <a:lnSpc>
                  <a:spcPts val="600"/>
                </a:lnSpc>
                <a:spcAft>
                  <a:spcPts val="0"/>
                </a:spcAft>
              </a:pPr>
              <a:r>
                <a:rPr lang="ru-RU" sz="500" b="1">
                  <a:solidFill>
                    <a:srgbClr val="000000"/>
                  </a:solidFill>
                  <a:effectLst/>
                  <a:latin typeface="Arial"/>
                  <a:ea typeface="Times New Roman"/>
                  <a:cs typeface="Arial"/>
                </a:rPr>
                <a:t>-Железнодорожный вокзал</a:t>
              </a:r>
              <a:endParaRPr lang="ru-RU" sz="1200">
                <a:effectLst/>
                <a:latin typeface="Arial"/>
                <a:ea typeface="Times New Roman"/>
              </a:endParaRPr>
            </a:p>
          </p:txBody>
        </p:sp>
        <p:sp>
          <p:nvSpPr>
            <p:cNvPr id="17" name="Text Box 10"/>
            <p:cNvSpPr txBox="1">
              <a:spLocks noChangeArrowheads="1"/>
            </p:cNvSpPr>
            <p:nvPr/>
          </p:nvSpPr>
          <p:spPr bwMode="auto">
            <a:xfrm>
              <a:off x="14866" y="2347"/>
              <a:ext cx="1214" cy="115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just">
                <a:lnSpc>
                  <a:spcPts val="600"/>
                </a:lnSpc>
                <a:spcAft>
                  <a:spcPts val="0"/>
                </a:spcAft>
              </a:pPr>
              <a:r>
                <a:rPr lang="ru-RU" sz="500" b="1" u="sng">
                  <a:solidFill>
                    <a:srgbClr val="000000"/>
                  </a:solidFill>
                  <a:effectLst/>
                  <a:latin typeface="Arial"/>
                  <a:ea typeface="Times New Roman"/>
                  <a:cs typeface="Arial"/>
                </a:rPr>
                <a:t>Станции метрополитена:</a:t>
              </a:r>
              <a:endParaRPr lang="ru-RU" sz="1200">
                <a:effectLst/>
                <a:latin typeface="Arial"/>
                <a:ea typeface="Times New Roman"/>
              </a:endParaRPr>
            </a:p>
          </p:txBody>
        </p:sp>
        <p:sp>
          <p:nvSpPr>
            <p:cNvPr id="18" name="Text Box 11"/>
            <p:cNvSpPr txBox="1">
              <a:spLocks noChangeArrowheads="1"/>
            </p:cNvSpPr>
            <p:nvPr/>
          </p:nvSpPr>
          <p:spPr bwMode="auto">
            <a:xfrm>
              <a:off x="15043" y="2645"/>
              <a:ext cx="735" cy="115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ru-RU" sz="500" b="1">
                  <a:solidFill>
                    <a:srgbClr val="000000"/>
                  </a:solidFill>
                  <a:effectLst/>
                  <a:latin typeface="Arial"/>
                  <a:ea typeface="Times New Roman"/>
                  <a:cs typeface="Arial"/>
                </a:rPr>
                <a:t>существующие</a:t>
              </a:r>
              <a:endParaRPr lang="ru-RU" sz="1200">
                <a:effectLst/>
                <a:latin typeface="Arial"/>
                <a:ea typeface="Times New Roman"/>
              </a:endParaRPr>
            </a:p>
          </p:txBody>
        </p:sp>
        <p:sp>
          <p:nvSpPr>
            <p:cNvPr id="19" name="Text Box 12"/>
            <p:cNvSpPr txBox="1">
              <a:spLocks noChangeArrowheads="1"/>
            </p:cNvSpPr>
            <p:nvPr/>
          </p:nvSpPr>
          <p:spPr bwMode="auto">
            <a:xfrm>
              <a:off x="15043" y="3173"/>
              <a:ext cx="754" cy="115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ru-RU" sz="500" b="1">
                  <a:solidFill>
                    <a:srgbClr val="000000"/>
                  </a:solidFill>
                  <a:effectLst/>
                  <a:latin typeface="Arial"/>
                  <a:ea typeface="Times New Roman"/>
                  <a:cs typeface="Arial"/>
                </a:rPr>
                <a:t>перспективные</a:t>
              </a:r>
              <a:endParaRPr lang="ru-RU" sz="1200">
                <a:effectLst/>
                <a:latin typeface="Arial"/>
                <a:ea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11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smirno\Desktop\лого\logo_col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9109" cy="191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09" y="951234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71600" y="1124744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Территории </a:t>
            </a:r>
            <a:r>
              <a:rPr lang="ru-RU" b="1" dirty="0">
                <a:solidFill>
                  <a:srgbClr val="FF0000"/>
                </a:solidFill>
              </a:rPr>
              <a:t>повышенной  комфортности движения пешеходов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75656" y="11663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99087" y="0"/>
            <a:ext cx="9113838" cy="7285038"/>
            <a:chOff x="163" y="192"/>
            <a:chExt cx="14352" cy="11472"/>
          </a:xfrm>
        </p:grpSpPr>
        <p:pic>
          <p:nvPicPr>
            <p:cNvPr id="18435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" y="192"/>
              <a:ext cx="13507" cy="114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13809" y="5338"/>
              <a:ext cx="705" cy="91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400" b="1" i="0" u="none" strike="noStrike" cap="none" normalizeH="0" baseline="0" smtClean="0">
                  <a:ln>
                    <a:noFill/>
                  </a:ln>
                  <a:solidFill>
                    <a:srgbClr val="000080"/>
                  </a:solidFill>
                  <a:effectLst/>
                  <a:latin typeface="Arial" pitchFamily="34" charset="0"/>
                  <a:cs typeface="Arial" pitchFamily="34" charset="0"/>
                </a:rPr>
                <a:t>ПЛ. ВОССТАНИЯ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519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smirno\Desktop\лого\logo_col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9109" cy="191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09" y="951234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71600" y="1124744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Территории </a:t>
            </a:r>
            <a:r>
              <a:rPr lang="ru-RU" b="1" dirty="0">
                <a:solidFill>
                  <a:srgbClr val="FF0000"/>
                </a:solidFill>
              </a:rPr>
              <a:t>повышенной  комфортности движения пешеходов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75656" y="11663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576" y="-27384"/>
            <a:ext cx="9756576" cy="688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638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smirno\Desktop\лого\logo_col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9109" cy="191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09" y="951234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71600" y="1124744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Территории </a:t>
            </a:r>
            <a:r>
              <a:rPr lang="ru-RU" b="1" dirty="0">
                <a:solidFill>
                  <a:srgbClr val="FF0000"/>
                </a:solidFill>
              </a:rPr>
              <a:t>повышенной  комфортности движения пешеходов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75656" y="11663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-25041" y="27678"/>
            <a:ext cx="8809038" cy="6889750"/>
            <a:chOff x="173" y="490"/>
            <a:chExt cx="13872" cy="10848"/>
          </a:xfrm>
        </p:grpSpPr>
        <p:pic>
          <p:nvPicPr>
            <p:cNvPr id="20483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" y="490"/>
              <a:ext cx="13872" cy="108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7493" y="528"/>
              <a:ext cx="6273" cy="989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800" b="1" i="0" u="none" strike="noStrike" cap="none" normalizeH="0" baseline="0" smtClean="0">
                  <a:ln>
                    <a:noFill/>
                  </a:ln>
                  <a:solidFill>
                    <a:srgbClr val="000080"/>
                  </a:solidFill>
                  <a:effectLst/>
                  <a:latin typeface="Arial" pitchFamily="34" charset="0"/>
                  <a:cs typeface="Arial" pitchFamily="34" charset="0"/>
                </a:rPr>
                <a:t>Рис. 4.1.1 МАРШРУТЫ ДВИЖЕНИЯ ПЕШЕХОДОВ, ПРЕДЛОЖЕННЫЕ В КОНЦЕПЦИИ РАЗВИТИЯ ПЕШЕХОДНЫХ ТЕРРИТОРИЙ В ИСТОРИЧЕСКОМ ЦЕНТРЕ САНКТ-ПЕТЕРБУРГА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465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09" y="951234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15616" y="1124744"/>
            <a:ext cx="77048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Э</a:t>
            </a:r>
            <a:r>
              <a:rPr lang="ru-RU" b="1" dirty="0" smtClean="0"/>
              <a:t>тапы проектирования пешеходных зон </a:t>
            </a:r>
            <a:endParaRPr lang="ru-RU" dirty="0" smtClean="0"/>
          </a:p>
          <a:p>
            <a:pPr algn="just"/>
            <a:r>
              <a:rPr lang="en-US" i="1" dirty="0" smtClean="0"/>
              <a:t>IV</a:t>
            </a:r>
            <a:r>
              <a:rPr lang="ru-RU" i="1" dirty="0" smtClean="0"/>
              <a:t> этап </a:t>
            </a:r>
            <a:r>
              <a:rPr lang="ru-RU" dirty="0" smtClean="0"/>
              <a:t>– рассмотрение возможностей организации транспортного обслуживания каждой пешеходной зоны, выбор схемы организации транспортного обслуживания зоны как элемента общегородской системы, включая выбор видов транспорта. </a:t>
            </a:r>
          </a:p>
          <a:p>
            <a:pPr algn="just"/>
            <a:r>
              <a:rPr lang="en-US" i="1" dirty="0" smtClean="0"/>
              <a:t>V</a:t>
            </a:r>
            <a:r>
              <a:rPr lang="ru-RU" i="1" dirty="0" smtClean="0"/>
              <a:t> этап </a:t>
            </a:r>
            <a:r>
              <a:rPr lang="ru-RU" dirty="0" smtClean="0"/>
              <a:t>– детальная проработка выбранного варианта (решение вопросов функционального состава объектов застройки, разработка транспортной схемы, размещение стоянок, благоустройство и др.).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475656" y="11663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7306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09" y="951234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15616" y="1124744"/>
            <a:ext cx="77048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Э</a:t>
            </a:r>
            <a:r>
              <a:rPr lang="ru-RU" b="1" dirty="0" smtClean="0"/>
              <a:t>тапы проектирования пешеходных зон </a:t>
            </a:r>
            <a:endParaRPr lang="ru-RU" dirty="0" smtClean="0"/>
          </a:p>
          <a:p>
            <a:pPr algn="just"/>
            <a:r>
              <a:rPr lang="en-US" i="1" dirty="0" smtClean="0"/>
              <a:t>IV</a:t>
            </a:r>
            <a:r>
              <a:rPr lang="ru-RU" i="1" dirty="0" smtClean="0"/>
              <a:t> этап </a:t>
            </a:r>
            <a:r>
              <a:rPr lang="ru-RU" dirty="0" smtClean="0"/>
              <a:t>– рассмотрение возможностей организации транспортного обслуживания каждой пешеходной зоны, выбор схемы организации транспортного обслуживания зоны как элемента общегородской системы, включая выбор видов транспорта. </a:t>
            </a:r>
          </a:p>
          <a:p>
            <a:pPr algn="just"/>
            <a:r>
              <a:rPr lang="en-US" i="1" dirty="0" smtClean="0"/>
              <a:t>V</a:t>
            </a:r>
            <a:r>
              <a:rPr lang="ru-RU" i="1" dirty="0" smtClean="0"/>
              <a:t> этап </a:t>
            </a:r>
            <a:r>
              <a:rPr lang="ru-RU" dirty="0" smtClean="0"/>
              <a:t>– детальная проработка выбранного варианта (решение вопросов функционального состава объектов застройки, разработка транспортной схемы, размещение стоянок, благоустройство и др.).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475656" y="11663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4493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09" y="951234"/>
            <a:ext cx="7776864" cy="462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15616" y="1124744"/>
            <a:ext cx="77048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Э</a:t>
            </a:r>
            <a:r>
              <a:rPr lang="ru-RU" b="1" dirty="0" smtClean="0"/>
              <a:t>тапы проектирования пешеходных зон </a:t>
            </a:r>
            <a:endParaRPr lang="ru-RU" dirty="0" smtClean="0"/>
          </a:p>
          <a:p>
            <a:pPr algn="just"/>
            <a:r>
              <a:rPr lang="en-US" i="1" dirty="0" smtClean="0"/>
              <a:t>IV</a:t>
            </a:r>
            <a:r>
              <a:rPr lang="ru-RU" i="1" dirty="0" smtClean="0"/>
              <a:t> этап </a:t>
            </a:r>
            <a:r>
              <a:rPr lang="ru-RU" dirty="0" smtClean="0"/>
              <a:t>– рассмотрение возможностей организации транспортного обслуживания каждой пешеходной зоны, выбор схемы организации транспортного обслуживания зоны как элемента общегородской системы, включая выбор видов транспорта. </a:t>
            </a:r>
          </a:p>
          <a:p>
            <a:pPr algn="just"/>
            <a:r>
              <a:rPr lang="en-US" i="1" dirty="0" smtClean="0"/>
              <a:t>V</a:t>
            </a:r>
            <a:r>
              <a:rPr lang="ru-RU" i="1" dirty="0" smtClean="0"/>
              <a:t> этап </a:t>
            </a:r>
            <a:r>
              <a:rPr lang="ru-RU" dirty="0" smtClean="0"/>
              <a:t>– детальная проработка выбранного варианта (решение вопросов функционального состава объектов застройки, разработка транспортной схемы, размещение стоянок, благоустройство и др.).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475656" y="11663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Пешеходное движение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438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24744"/>
            <a:ext cx="864096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1. </a:t>
            </a:r>
            <a:r>
              <a:rPr lang="ru-RU" sz="1400" b="1" dirty="0"/>
              <a:t>Основная литература</a:t>
            </a:r>
            <a:r>
              <a:rPr lang="ru-RU" sz="1400" dirty="0"/>
              <a:t>: 1. Косцов А.В. и др. Транспортная планировка городов. Учебное пособие. М.-2018г. -300с.; 2. Федотов Г.А., Поспелов П.И. Изыскание и проектирование автомобильных дорог. М:, «Академия» 2018 г.- 465 с.; 3. Градостроительство. Планировка и застройка городских и сельских поселений СНиП РК 3.01-01-2008, Астана, 2008; 4. Градостроительство. Планировка и застройка городских и сельских населенных пунктов. СН РК 3.01-01-2013; 5. Градостроительство. Планировка и застройка городских и сельских населенных пунктов. СП РК 3.01-101-2013; 6. </a:t>
            </a:r>
            <a:r>
              <a:rPr lang="ru-RU" sz="1400" dirty="0" err="1"/>
              <a:t>Сильянов</a:t>
            </a:r>
            <a:r>
              <a:rPr lang="ru-RU" sz="1400" dirty="0"/>
              <a:t> В.В., Домке Э.Р. Транспортно-эксплуатационные качества автомобильных дорог и городских улиц. Учебник для студентов вузов. 2-е изд. –</a:t>
            </a:r>
            <a:r>
              <a:rPr lang="ru-RU" sz="1400" dirty="0" err="1"/>
              <a:t>М.Академия</a:t>
            </a:r>
            <a:r>
              <a:rPr lang="ru-RU" sz="1400" dirty="0"/>
              <a:t>, 2008. – 352 с.;</a:t>
            </a:r>
          </a:p>
          <a:p>
            <a:r>
              <a:rPr lang="ru-RU" sz="1400" dirty="0"/>
              <a:t> </a:t>
            </a:r>
          </a:p>
          <a:p>
            <a:r>
              <a:rPr lang="ru-RU" sz="1400" b="1" dirty="0" smtClean="0"/>
              <a:t> </a:t>
            </a:r>
            <a:r>
              <a:rPr lang="ru-RU" sz="1400" b="1" dirty="0" err="1"/>
              <a:t>Қосымша</a:t>
            </a:r>
            <a:r>
              <a:rPr lang="ru-RU" sz="1400" b="1" dirty="0"/>
              <a:t> </a:t>
            </a:r>
            <a:r>
              <a:rPr lang="ru-RU" sz="1400" b="1" dirty="0" err="1"/>
              <a:t>әдебиеттер</a:t>
            </a:r>
            <a:endParaRPr lang="ru-RU" sz="1400" dirty="0"/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1. 7. Гуревич и др. Справочник проектировщика городских дорог. М., </a:t>
            </a:r>
            <a:r>
              <a:rPr lang="ru-RU" sz="1400" dirty="0" err="1"/>
              <a:t>Стройиздат</a:t>
            </a:r>
            <a:r>
              <a:rPr lang="ru-RU" sz="1400" dirty="0"/>
              <a:t>. 1968. 8. </a:t>
            </a:r>
            <a:r>
              <a:rPr lang="ru-RU" sz="1400" dirty="0" err="1"/>
              <a:t>Гохман</a:t>
            </a:r>
            <a:r>
              <a:rPr lang="ru-RU" sz="1400" dirty="0"/>
              <a:t> В.А. и др. Пересечение и примыкание автомобильных дорог: М., высшая школа, 1989. - 319 с. 9. Меркулов Е.А. Городские дороги. Учебник для вузов. М., «Высшая школа», 1973.-456с. 10. Меркулов Е.А. и др. Примеры проектирования дорог и сетей пассажирского транспорта в городах. М., «Высшая школа», 1962. – 265 с. 11. </a:t>
            </a:r>
            <a:r>
              <a:rPr lang="ru-RU" sz="1400" dirty="0" err="1"/>
              <a:t>Милашечкин</a:t>
            </a:r>
            <a:r>
              <a:rPr lang="ru-RU" sz="1400" dirty="0"/>
              <a:t> А.А. и др. Узлы автомобильных дорог. М., «Транспорт», 1966. – 366с. 12. Меркулов Е.А. и др. Сборник конструкций городских дорог. М., </a:t>
            </a:r>
            <a:r>
              <a:rPr lang="ru-RU" sz="1400" dirty="0" err="1"/>
              <a:t>Стройиздат</a:t>
            </a:r>
            <a:r>
              <a:rPr lang="ru-RU" sz="1400" dirty="0"/>
              <a:t>, 1967. – 186 с. 13. Озеленение населенных мест: Справочник /Ерохин Г.П. и др., М., «Высшая школа», 1974. – 123 с. 14. </a:t>
            </a:r>
            <a:r>
              <a:rPr lang="ru-RU" sz="1400" dirty="0" err="1"/>
              <a:t>Орнатский</a:t>
            </a:r>
            <a:r>
              <a:rPr lang="ru-RU" sz="1400" dirty="0"/>
              <a:t> Н.П. Проектирование городских скоростных дорог. М., «Высшая школа», 1974.- 123 с. 15. Информационно – аналитический журнал «Автомобильные дороги» ЗАО «Издательство «Дороги», Москва, комитет по печати РФ, ежемесячник.»</a:t>
            </a:r>
          </a:p>
        </p:txBody>
      </p:sp>
    </p:spTree>
    <p:extLst>
      <p:ext uri="{BB962C8B-B14F-4D97-AF65-F5344CB8AC3E}">
        <p14:creationId xmlns:p14="http://schemas.microsoft.com/office/powerpoint/2010/main" val="115941847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3105</TotalTime>
  <Words>481</Words>
  <Application>Microsoft Office PowerPoint</Application>
  <PresentationFormat>Экран (4:3)</PresentationFormat>
  <Paragraphs>306</Paragraphs>
  <Slides>42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50" baseType="lpstr">
      <vt:lpstr>Arial</vt:lpstr>
      <vt:lpstr>Calibri</vt:lpstr>
      <vt:lpstr>Century Gothic</vt:lpstr>
      <vt:lpstr>Times New Roman</vt:lpstr>
      <vt:lpstr>Wingdings</vt:lpstr>
      <vt:lpstr>Wingdings 3</vt:lpstr>
      <vt:lpstr>Легкий дым</vt:lpstr>
      <vt:lpstr>Презентация</vt:lpstr>
      <vt:lpstr>Транспортное планирование городов</vt:lpstr>
      <vt:lpstr>Тема 8. Лекция 8  Размещение пешеходных переходов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Asus</cp:lastModifiedBy>
  <cp:revision>87</cp:revision>
  <dcterms:created xsi:type="dcterms:W3CDTF">2014-09-03T06:40:38Z</dcterms:created>
  <dcterms:modified xsi:type="dcterms:W3CDTF">2022-03-04T14:37:49Z</dcterms:modified>
</cp:coreProperties>
</file>